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notesSlides/notesSlide5.xml" ContentType="application/vnd.openxmlformats-officedocument.presentationml.notesSlide+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Default Extension="gif" ContentType="image/gif"/>
  <Override PartName="/ppt/diagrams/data5.xml" ContentType="application/vnd.openxmlformats-officedocument.drawingml.diagramData+xml"/>
  <Override PartName="/ppt/notesSlides/notesSlide8.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9"/>
  </p:notesMasterIdLst>
  <p:handoutMasterIdLst>
    <p:handoutMasterId r:id="rId50"/>
  </p:handoutMasterIdLst>
  <p:sldIdLst>
    <p:sldId id="283" r:id="rId2"/>
    <p:sldId id="308" r:id="rId3"/>
    <p:sldId id="296" r:id="rId4"/>
    <p:sldId id="259" r:id="rId5"/>
    <p:sldId id="261" r:id="rId6"/>
    <p:sldId id="260" r:id="rId7"/>
    <p:sldId id="279" r:id="rId8"/>
    <p:sldId id="298" r:id="rId9"/>
    <p:sldId id="262" r:id="rId10"/>
    <p:sldId id="321" r:id="rId11"/>
    <p:sldId id="335" r:id="rId12"/>
    <p:sldId id="265" r:id="rId13"/>
    <p:sldId id="288" r:id="rId14"/>
    <p:sldId id="289" r:id="rId15"/>
    <p:sldId id="293" r:id="rId16"/>
    <p:sldId id="295" r:id="rId17"/>
    <p:sldId id="294" r:id="rId18"/>
    <p:sldId id="271" r:id="rId19"/>
    <p:sldId id="310" r:id="rId20"/>
    <p:sldId id="309" r:id="rId21"/>
    <p:sldId id="311" r:id="rId22"/>
    <p:sldId id="318" r:id="rId23"/>
    <p:sldId id="327" r:id="rId24"/>
    <p:sldId id="329" r:id="rId25"/>
    <p:sldId id="341" r:id="rId26"/>
    <p:sldId id="317" r:id="rId27"/>
    <p:sldId id="343" r:id="rId28"/>
    <p:sldId id="314" r:id="rId29"/>
    <p:sldId id="340" r:id="rId30"/>
    <p:sldId id="342" r:id="rId31"/>
    <p:sldId id="333" r:id="rId32"/>
    <p:sldId id="303" r:id="rId33"/>
    <p:sldId id="304" r:id="rId34"/>
    <p:sldId id="331" r:id="rId35"/>
    <p:sldId id="338" r:id="rId36"/>
    <p:sldId id="336" r:id="rId37"/>
    <p:sldId id="344" r:id="rId38"/>
    <p:sldId id="337" r:id="rId39"/>
    <p:sldId id="346" r:id="rId40"/>
    <p:sldId id="347" r:id="rId41"/>
    <p:sldId id="354" r:id="rId42"/>
    <p:sldId id="355" r:id="rId43"/>
    <p:sldId id="356" r:id="rId44"/>
    <p:sldId id="351" r:id="rId45"/>
    <p:sldId id="306" r:id="rId46"/>
    <p:sldId id="307" r:id="rId47"/>
    <p:sldId id="353" r:id="rId48"/>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CFF"/>
    <a:srgbClr val="FFFF99"/>
    <a:srgbClr val="D9C7F9"/>
    <a:srgbClr val="D1FFFD"/>
    <a:srgbClr val="AFD3FF"/>
    <a:srgbClr val="CCFF33"/>
    <a:srgbClr val="E0FFA7"/>
    <a:srgbClr val="FF7C80"/>
    <a:srgbClr val="FFEBFF"/>
    <a:srgbClr val="C5FF5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471" autoAdjust="0"/>
  </p:normalViewPr>
  <p:slideViewPr>
    <p:cSldViewPr>
      <p:cViewPr varScale="1">
        <p:scale>
          <a:sx n="62" d="100"/>
          <a:sy n="62" d="100"/>
        </p:scale>
        <p:origin x="-151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86D7AB-D5A9-42B5-887B-1E7CC1EB640C}" type="doc">
      <dgm:prSet loTypeId="urn:microsoft.com/office/officeart/2005/8/layout/arrow2" loCatId="process" qsTypeId="urn:microsoft.com/office/officeart/2005/8/quickstyle/simple5" qsCatId="simple" csTypeId="urn:microsoft.com/office/officeart/2005/8/colors/colorful1" csCatId="colorful" phldr="1"/>
      <dgm:spPr/>
    </dgm:pt>
    <dgm:pt modelId="{D2B5C279-FBDD-4D3B-87BD-A0DDF28AC74F}">
      <dgm:prSet phldrT="[テキスト]" custT="1"/>
      <dgm:spPr/>
      <dgm:t>
        <a:bodyPr/>
        <a:lstStyle/>
        <a:p>
          <a:r>
            <a:rPr kumimoji="1" lang="ja-JP" altLang="en-US" sz="2800" dirty="0" smtClean="0"/>
            <a:t>認知</a:t>
          </a:r>
          <a:endParaRPr kumimoji="1" lang="ja-JP" altLang="en-US" sz="2800" dirty="0"/>
        </a:p>
      </dgm:t>
    </dgm:pt>
    <dgm:pt modelId="{027F9A73-4A34-447B-87F3-2DB2CFC52CF3}" type="parTrans" cxnId="{5D1BBA24-6F95-4360-B748-D89543797581}">
      <dgm:prSet/>
      <dgm:spPr/>
      <dgm:t>
        <a:bodyPr/>
        <a:lstStyle/>
        <a:p>
          <a:endParaRPr kumimoji="1" lang="ja-JP" altLang="en-US"/>
        </a:p>
      </dgm:t>
    </dgm:pt>
    <dgm:pt modelId="{71F6739F-0E9B-40A6-BBAF-312B671F2AFC}" type="sibTrans" cxnId="{5D1BBA24-6F95-4360-B748-D89543797581}">
      <dgm:prSet/>
      <dgm:spPr/>
      <dgm:t>
        <a:bodyPr/>
        <a:lstStyle/>
        <a:p>
          <a:endParaRPr kumimoji="1" lang="ja-JP" altLang="en-US"/>
        </a:p>
      </dgm:t>
    </dgm:pt>
    <dgm:pt modelId="{13A6582E-32DF-4A42-80FE-068E778F5740}">
      <dgm:prSet phldrT="[テキスト]" custT="1"/>
      <dgm:spPr/>
      <dgm:t>
        <a:bodyPr/>
        <a:lstStyle/>
        <a:p>
          <a:r>
            <a:rPr kumimoji="1" lang="ja-JP" altLang="en-US" sz="2800" dirty="0" smtClean="0"/>
            <a:t>理解</a:t>
          </a:r>
          <a:endParaRPr kumimoji="1" lang="ja-JP" altLang="en-US" sz="2800" dirty="0"/>
        </a:p>
      </dgm:t>
    </dgm:pt>
    <dgm:pt modelId="{6FC1A600-6C6C-41C0-A28F-1776DAA0DEBF}" type="parTrans" cxnId="{57301414-E9BE-4AB2-9C1B-F8FB8E0D2B37}">
      <dgm:prSet/>
      <dgm:spPr/>
      <dgm:t>
        <a:bodyPr/>
        <a:lstStyle/>
        <a:p>
          <a:endParaRPr kumimoji="1" lang="ja-JP" altLang="en-US"/>
        </a:p>
      </dgm:t>
    </dgm:pt>
    <dgm:pt modelId="{EF15B90E-F4B4-4DED-BA7E-BF8B24D52FF4}" type="sibTrans" cxnId="{57301414-E9BE-4AB2-9C1B-F8FB8E0D2B37}">
      <dgm:prSet/>
      <dgm:spPr/>
      <dgm:t>
        <a:bodyPr/>
        <a:lstStyle/>
        <a:p>
          <a:endParaRPr kumimoji="1" lang="ja-JP" altLang="en-US"/>
        </a:p>
      </dgm:t>
    </dgm:pt>
    <dgm:pt modelId="{FE12603D-0A18-464A-A55B-62FC116807C4}">
      <dgm:prSet phldrT="[テキスト]" custT="1"/>
      <dgm:spPr/>
      <dgm:t>
        <a:bodyPr/>
        <a:lstStyle/>
        <a:p>
          <a:r>
            <a:rPr kumimoji="1" lang="ja-JP" altLang="en-US" sz="2800" dirty="0" smtClean="0"/>
            <a:t>好意</a:t>
          </a:r>
          <a:endParaRPr kumimoji="1" lang="ja-JP" altLang="en-US" sz="2800" dirty="0"/>
        </a:p>
      </dgm:t>
    </dgm:pt>
    <dgm:pt modelId="{B250BF50-3766-414D-9501-73A173D4CF3E}" type="parTrans" cxnId="{BB3A6875-985A-4F79-A0FD-E600A59938BB}">
      <dgm:prSet/>
      <dgm:spPr/>
      <dgm:t>
        <a:bodyPr/>
        <a:lstStyle/>
        <a:p>
          <a:endParaRPr kumimoji="1" lang="ja-JP" altLang="en-US"/>
        </a:p>
      </dgm:t>
    </dgm:pt>
    <dgm:pt modelId="{38917763-AC07-4FB3-A5DE-B9A54E43768F}" type="sibTrans" cxnId="{BB3A6875-985A-4F79-A0FD-E600A59938BB}">
      <dgm:prSet/>
      <dgm:spPr/>
      <dgm:t>
        <a:bodyPr/>
        <a:lstStyle/>
        <a:p>
          <a:endParaRPr kumimoji="1" lang="ja-JP" altLang="en-US"/>
        </a:p>
      </dgm:t>
    </dgm:pt>
    <dgm:pt modelId="{CB40C152-9AC3-42E0-9BD8-486B1FCCE1EE}">
      <dgm:prSet phldrT="[テキスト]" custT="1"/>
      <dgm:spPr/>
      <dgm:t>
        <a:bodyPr/>
        <a:lstStyle/>
        <a:p>
          <a:r>
            <a:rPr kumimoji="1" lang="ja-JP" altLang="en-US" sz="2800" dirty="0" smtClean="0"/>
            <a:t>購買意欲</a:t>
          </a:r>
          <a:endParaRPr kumimoji="1" lang="ja-JP" altLang="en-US" sz="2800" dirty="0"/>
        </a:p>
      </dgm:t>
    </dgm:pt>
    <dgm:pt modelId="{63549EEC-E115-4DD4-A662-D5F842852418}" type="parTrans" cxnId="{791ADB46-D60A-40A9-B4E6-006F00A1AE2E}">
      <dgm:prSet/>
      <dgm:spPr/>
      <dgm:t>
        <a:bodyPr/>
        <a:lstStyle/>
        <a:p>
          <a:endParaRPr kumimoji="1" lang="ja-JP" altLang="en-US"/>
        </a:p>
      </dgm:t>
    </dgm:pt>
    <dgm:pt modelId="{F0E42467-F733-433F-8F5B-D7AF348A3CDF}" type="sibTrans" cxnId="{791ADB46-D60A-40A9-B4E6-006F00A1AE2E}">
      <dgm:prSet/>
      <dgm:spPr/>
      <dgm:t>
        <a:bodyPr/>
        <a:lstStyle/>
        <a:p>
          <a:endParaRPr kumimoji="1" lang="ja-JP" altLang="en-US"/>
        </a:p>
      </dgm:t>
    </dgm:pt>
    <dgm:pt modelId="{7ADFECF7-F80D-4DAF-BFB1-473218DF82A1}">
      <dgm:prSet phldrT="[テキスト]" custT="1"/>
      <dgm:spPr/>
      <dgm:t>
        <a:bodyPr/>
        <a:lstStyle/>
        <a:p>
          <a:r>
            <a:rPr kumimoji="1" lang="ja-JP" altLang="en-US" sz="2800" dirty="0" smtClean="0"/>
            <a:t>購買</a:t>
          </a:r>
          <a:endParaRPr kumimoji="1" lang="ja-JP" altLang="en-US" sz="2800" dirty="0"/>
        </a:p>
      </dgm:t>
    </dgm:pt>
    <dgm:pt modelId="{ABF6A016-7AB7-4703-A369-07960EB49821}" type="parTrans" cxnId="{72813F2B-57C9-4BF8-B697-44E3920A9889}">
      <dgm:prSet/>
      <dgm:spPr/>
      <dgm:t>
        <a:bodyPr/>
        <a:lstStyle/>
        <a:p>
          <a:endParaRPr kumimoji="1" lang="ja-JP" altLang="en-US"/>
        </a:p>
      </dgm:t>
    </dgm:pt>
    <dgm:pt modelId="{8A94E83D-CBE9-48BD-8982-55B2EEE9E50D}" type="sibTrans" cxnId="{72813F2B-57C9-4BF8-B697-44E3920A9889}">
      <dgm:prSet/>
      <dgm:spPr/>
      <dgm:t>
        <a:bodyPr/>
        <a:lstStyle/>
        <a:p>
          <a:endParaRPr kumimoji="1" lang="ja-JP" altLang="en-US"/>
        </a:p>
      </dgm:t>
    </dgm:pt>
    <dgm:pt modelId="{C6EC2523-55E1-4C2C-8728-BD23A00CC597}" type="pres">
      <dgm:prSet presAssocID="{2C86D7AB-D5A9-42B5-887B-1E7CC1EB640C}" presName="arrowDiagram" presStyleCnt="0">
        <dgm:presLayoutVars>
          <dgm:chMax val="5"/>
          <dgm:dir/>
          <dgm:resizeHandles val="exact"/>
        </dgm:presLayoutVars>
      </dgm:prSet>
      <dgm:spPr/>
    </dgm:pt>
    <dgm:pt modelId="{EB531F7E-BF4F-4A90-A6EA-59ED1D587C79}" type="pres">
      <dgm:prSet presAssocID="{2C86D7AB-D5A9-42B5-887B-1E7CC1EB640C}" presName="arrow" presStyleLbl="bgShp" presStyleIdx="0" presStyleCnt="1" custLinFactNeighborY="-3250"/>
      <dgm:spPr>
        <a:solidFill>
          <a:srgbClr val="FFFF99"/>
        </a:solidFill>
      </dgm:spPr>
    </dgm:pt>
    <dgm:pt modelId="{81D12FD3-2787-4FDE-8EA1-0874B5D3AC8F}" type="pres">
      <dgm:prSet presAssocID="{2C86D7AB-D5A9-42B5-887B-1E7CC1EB640C}" presName="arrowDiagram5" presStyleCnt="0"/>
      <dgm:spPr/>
    </dgm:pt>
    <dgm:pt modelId="{5131479A-59C8-4C83-B40D-68A42D5CE816}" type="pres">
      <dgm:prSet presAssocID="{D2B5C279-FBDD-4D3B-87BD-A0DDF28AC74F}" presName="bullet5a" presStyleLbl="node1" presStyleIdx="0" presStyleCnt="5" custLinFactNeighborX="5098" custLinFactNeighborY="14497"/>
      <dgm:spPr>
        <a:gradFill rotWithShape="0">
          <a:gsLst>
            <a:gs pos="0">
              <a:srgbClr val="FF3399"/>
            </a:gs>
            <a:gs pos="25000">
              <a:srgbClr val="FF6633"/>
            </a:gs>
            <a:gs pos="50000">
              <a:srgbClr val="FFFF00"/>
            </a:gs>
            <a:gs pos="75000">
              <a:srgbClr val="01A78F"/>
            </a:gs>
            <a:gs pos="100000">
              <a:srgbClr val="3366FF"/>
            </a:gs>
          </a:gsLst>
          <a:lin ang="16200000" scaled="0"/>
        </a:gradFill>
      </dgm:spPr>
    </dgm:pt>
    <dgm:pt modelId="{87E7DEA1-E4B6-4ADB-9E32-D2FFFC3323DF}" type="pres">
      <dgm:prSet presAssocID="{D2B5C279-FBDD-4D3B-87BD-A0DDF28AC74F}" presName="textBox5a" presStyleLbl="revTx" presStyleIdx="0" presStyleCnt="5">
        <dgm:presLayoutVars>
          <dgm:bulletEnabled val="1"/>
        </dgm:presLayoutVars>
      </dgm:prSet>
      <dgm:spPr/>
      <dgm:t>
        <a:bodyPr/>
        <a:lstStyle/>
        <a:p>
          <a:endParaRPr kumimoji="1" lang="ja-JP" altLang="en-US"/>
        </a:p>
      </dgm:t>
    </dgm:pt>
    <dgm:pt modelId="{3265340C-37E0-4A73-84A3-6162B671D92F}" type="pres">
      <dgm:prSet presAssocID="{13A6582E-32DF-4A42-80FE-068E778F5740}" presName="bullet5b" presStyleLbl="node1" presStyleIdx="1" presStyleCnt="5"/>
      <dgm:spPr>
        <a:gradFill rotWithShape="0">
          <a:gsLst>
            <a:gs pos="0">
              <a:srgbClr val="FF3399"/>
            </a:gs>
            <a:gs pos="25000">
              <a:srgbClr val="FF6633"/>
            </a:gs>
            <a:gs pos="50000">
              <a:srgbClr val="FFFF00"/>
            </a:gs>
            <a:gs pos="75000">
              <a:srgbClr val="01A78F"/>
            </a:gs>
            <a:gs pos="100000">
              <a:srgbClr val="3366FF"/>
            </a:gs>
          </a:gsLst>
          <a:lin ang="16200000" scaled="0"/>
        </a:gradFill>
      </dgm:spPr>
    </dgm:pt>
    <dgm:pt modelId="{47A35CB0-B620-4D44-9E3C-603DD3363B6E}" type="pres">
      <dgm:prSet presAssocID="{13A6582E-32DF-4A42-80FE-068E778F5740}" presName="textBox5b" presStyleLbl="revTx" presStyleIdx="1" presStyleCnt="5">
        <dgm:presLayoutVars>
          <dgm:bulletEnabled val="1"/>
        </dgm:presLayoutVars>
      </dgm:prSet>
      <dgm:spPr/>
      <dgm:t>
        <a:bodyPr/>
        <a:lstStyle/>
        <a:p>
          <a:endParaRPr kumimoji="1" lang="ja-JP" altLang="en-US"/>
        </a:p>
      </dgm:t>
    </dgm:pt>
    <dgm:pt modelId="{44D97C46-94EA-4097-95CE-C0460203697D}" type="pres">
      <dgm:prSet presAssocID="{FE12603D-0A18-464A-A55B-62FC116807C4}" presName="bullet5c" presStyleLbl="node1" presStyleIdx="2" presStyleCnt="5"/>
      <dgm:spPr>
        <a:gradFill rotWithShape="0">
          <a:gsLst>
            <a:gs pos="0">
              <a:srgbClr val="FF3399"/>
            </a:gs>
            <a:gs pos="0">
              <a:srgbClr val="FF3399"/>
            </a:gs>
            <a:gs pos="0">
              <a:srgbClr val="FF3399"/>
            </a:gs>
            <a:gs pos="25000">
              <a:srgbClr val="FF6633"/>
            </a:gs>
            <a:gs pos="50000">
              <a:srgbClr val="FFFF00"/>
            </a:gs>
            <a:gs pos="75000">
              <a:srgbClr val="01A78F"/>
            </a:gs>
            <a:gs pos="100000">
              <a:srgbClr val="3366FF"/>
            </a:gs>
          </a:gsLst>
          <a:lin ang="16200000" scaled="0"/>
        </a:gradFill>
      </dgm:spPr>
    </dgm:pt>
    <dgm:pt modelId="{14CA766E-EDAE-49DA-B498-43FA840CEABF}" type="pres">
      <dgm:prSet presAssocID="{FE12603D-0A18-464A-A55B-62FC116807C4}" presName="textBox5c" presStyleLbl="revTx" presStyleIdx="2" presStyleCnt="5">
        <dgm:presLayoutVars>
          <dgm:bulletEnabled val="1"/>
        </dgm:presLayoutVars>
      </dgm:prSet>
      <dgm:spPr/>
      <dgm:t>
        <a:bodyPr/>
        <a:lstStyle/>
        <a:p>
          <a:endParaRPr kumimoji="1" lang="ja-JP" altLang="en-US"/>
        </a:p>
      </dgm:t>
    </dgm:pt>
    <dgm:pt modelId="{47EFF805-015C-42D3-988B-D11308E8C62C}" type="pres">
      <dgm:prSet presAssocID="{CB40C152-9AC3-42E0-9BD8-486B1FCCE1EE}" presName="bullet5d" presStyleLbl="node1" presStyleIdx="3" presStyleCnt="5"/>
      <dgm:spPr>
        <a:solidFill>
          <a:schemeClr val="bg1"/>
        </a:solidFill>
      </dgm:spPr>
    </dgm:pt>
    <dgm:pt modelId="{7F0D99B2-B42A-450E-B0E7-FA4F2253C3FF}" type="pres">
      <dgm:prSet presAssocID="{CB40C152-9AC3-42E0-9BD8-486B1FCCE1EE}" presName="textBox5d" presStyleLbl="revTx" presStyleIdx="3" presStyleCnt="5" custScaleX="130557" custLinFactNeighborX="9312" custLinFactNeighborY="7782">
        <dgm:presLayoutVars>
          <dgm:bulletEnabled val="1"/>
        </dgm:presLayoutVars>
      </dgm:prSet>
      <dgm:spPr/>
      <dgm:t>
        <a:bodyPr/>
        <a:lstStyle/>
        <a:p>
          <a:endParaRPr kumimoji="1" lang="ja-JP" altLang="en-US"/>
        </a:p>
      </dgm:t>
    </dgm:pt>
    <dgm:pt modelId="{4EF72D0C-2CB3-4D14-9810-DE6819547AED}" type="pres">
      <dgm:prSet presAssocID="{7ADFECF7-F80D-4DAF-BFB1-473218DF82A1}" presName="bullet5e" presStyleLbl="node1" presStyleIdx="4" presStyleCnt="5"/>
      <dgm:spPr>
        <a:solidFill>
          <a:schemeClr val="bg1"/>
        </a:solidFill>
      </dgm:spPr>
    </dgm:pt>
    <dgm:pt modelId="{5CD19609-AE94-4FA9-936C-26B32E8CFF59}" type="pres">
      <dgm:prSet presAssocID="{7ADFECF7-F80D-4DAF-BFB1-473218DF82A1}" presName="textBox5e" presStyleLbl="revTx" presStyleIdx="4" presStyleCnt="5">
        <dgm:presLayoutVars>
          <dgm:bulletEnabled val="1"/>
        </dgm:presLayoutVars>
      </dgm:prSet>
      <dgm:spPr/>
      <dgm:t>
        <a:bodyPr/>
        <a:lstStyle/>
        <a:p>
          <a:endParaRPr kumimoji="1" lang="ja-JP" altLang="en-US"/>
        </a:p>
      </dgm:t>
    </dgm:pt>
  </dgm:ptLst>
  <dgm:cxnLst>
    <dgm:cxn modelId="{13EE6EB8-0D01-429B-BA5A-7B20744B646F}" type="presOf" srcId="{13A6582E-32DF-4A42-80FE-068E778F5740}" destId="{47A35CB0-B620-4D44-9E3C-603DD3363B6E}" srcOrd="0" destOrd="0" presId="urn:microsoft.com/office/officeart/2005/8/layout/arrow2"/>
    <dgm:cxn modelId="{EB88BEE2-961A-40BA-B49E-0DA08292FF5E}" type="presOf" srcId="{7ADFECF7-F80D-4DAF-BFB1-473218DF82A1}" destId="{5CD19609-AE94-4FA9-936C-26B32E8CFF59}" srcOrd="0" destOrd="0" presId="urn:microsoft.com/office/officeart/2005/8/layout/arrow2"/>
    <dgm:cxn modelId="{57301414-E9BE-4AB2-9C1B-F8FB8E0D2B37}" srcId="{2C86D7AB-D5A9-42B5-887B-1E7CC1EB640C}" destId="{13A6582E-32DF-4A42-80FE-068E778F5740}" srcOrd="1" destOrd="0" parTransId="{6FC1A600-6C6C-41C0-A28F-1776DAA0DEBF}" sibTransId="{EF15B90E-F4B4-4DED-BA7E-BF8B24D52FF4}"/>
    <dgm:cxn modelId="{5D1BBA24-6F95-4360-B748-D89543797581}" srcId="{2C86D7AB-D5A9-42B5-887B-1E7CC1EB640C}" destId="{D2B5C279-FBDD-4D3B-87BD-A0DDF28AC74F}" srcOrd="0" destOrd="0" parTransId="{027F9A73-4A34-447B-87F3-2DB2CFC52CF3}" sibTransId="{71F6739F-0E9B-40A6-BBAF-312B671F2AFC}"/>
    <dgm:cxn modelId="{72813F2B-57C9-4BF8-B697-44E3920A9889}" srcId="{2C86D7AB-D5A9-42B5-887B-1E7CC1EB640C}" destId="{7ADFECF7-F80D-4DAF-BFB1-473218DF82A1}" srcOrd="4" destOrd="0" parTransId="{ABF6A016-7AB7-4703-A369-07960EB49821}" sibTransId="{8A94E83D-CBE9-48BD-8982-55B2EEE9E50D}"/>
    <dgm:cxn modelId="{BCA50824-6886-4FE0-BB4A-9B2ECFD6C1F9}" type="presOf" srcId="{D2B5C279-FBDD-4D3B-87BD-A0DDF28AC74F}" destId="{87E7DEA1-E4B6-4ADB-9E32-D2FFFC3323DF}" srcOrd="0" destOrd="0" presId="urn:microsoft.com/office/officeart/2005/8/layout/arrow2"/>
    <dgm:cxn modelId="{BB3A6875-985A-4F79-A0FD-E600A59938BB}" srcId="{2C86D7AB-D5A9-42B5-887B-1E7CC1EB640C}" destId="{FE12603D-0A18-464A-A55B-62FC116807C4}" srcOrd="2" destOrd="0" parTransId="{B250BF50-3766-414D-9501-73A173D4CF3E}" sibTransId="{38917763-AC07-4FB3-A5DE-B9A54E43768F}"/>
    <dgm:cxn modelId="{791ADB46-D60A-40A9-B4E6-006F00A1AE2E}" srcId="{2C86D7AB-D5A9-42B5-887B-1E7CC1EB640C}" destId="{CB40C152-9AC3-42E0-9BD8-486B1FCCE1EE}" srcOrd="3" destOrd="0" parTransId="{63549EEC-E115-4DD4-A662-D5F842852418}" sibTransId="{F0E42467-F733-433F-8F5B-D7AF348A3CDF}"/>
    <dgm:cxn modelId="{F0B67BB1-A8AA-499E-BB2F-57CF1465A854}" type="presOf" srcId="{FE12603D-0A18-464A-A55B-62FC116807C4}" destId="{14CA766E-EDAE-49DA-B498-43FA840CEABF}" srcOrd="0" destOrd="0" presId="urn:microsoft.com/office/officeart/2005/8/layout/arrow2"/>
    <dgm:cxn modelId="{1EC0DD7C-488C-48A7-A066-D5EE4EF476F1}" type="presOf" srcId="{2C86D7AB-D5A9-42B5-887B-1E7CC1EB640C}" destId="{C6EC2523-55E1-4C2C-8728-BD23A00CC597}" srcOrd="0" destOrd="0" presId="urn:microsoft.com/office/officeart/2005/8/layout/arrow2"/>
    <dgm:cxn modelId="{097C4B99-AB90-4316-B51D-30B5687A6F9F}" type="presOf" srcId="{CB40C152-9AC3-42E0-9BD8-486B1FCCE1EE}" destId="{7F0D99B2-B42A-450E-B0E7-FA4F2253C3FF}" srcOrd="0" destOrd="0" presId="urn:microsoft.com/office/officeart/2005/8/layout/arrow2"/>
    <dgm:cxn modelId="{CE924C17-B100-4EE0-8BEF-28429F859714}" type="presParOf" srcId="{C6EC2523-55E1-4C2C-8728-BD23A00CC597}" destId="{EB531F7E-BF4F-4A90-A6EA-59ED1D587C79}" srcOrd="0" destOrd="0" presId="urn:microsoft.com/office/officeart/2005/8/layout/arrow2"/>
    <dgm:cxn modelId="{EB5DD3B2-DEAE-434E-AF63-4BB2D86F987D}" type="presParOf" srcId="{C6EC2523-55E1-4C2C-8728-BD23A00CC597}" destId="{81D12FD3-2787-4FDE-8EA1-0874B5D3AC8F}" srcOrd="1" destOrd="0" presId="urn:microsoft.com/office/officeart/2005/8/layout/arrow2"/>
    <dgm:cxn modelId="{2ADC9A57-5006-4155-B0AA-D9FFD76F50DD}" type="presParOf" srcId="{81D12FD3-2787-4FDE-8EA1-0874B5D3AC8F}" destId="{5131479A-59C8-4C83-B40D-68A42D5CE816}" srcOrd="0" destOrd="0" presId="urn:microsoft.com/office/officeart/2005/8/layout/arrow2"/>
    <dgm:cxn modelId="{4A9A5A9A-A0BF-4B60-9785-DC0506DDD7F0}" type="presParOf" srcId="{81D12FD3-2787-4FDE-8EA1-0874B5D3AC8F}" destId="{87E7DEA1-E4B6-4ADB-9E32-D2FFFC3323DF}" srcOrd="1" destOrd="0" presId="urn:microsoft.com/office/officeart/2005/8/layout/arrow2"/>
    <dgm:cxn modelId="{ED1B3E4A-1F40-4423-A211-490519D605AF}" type="presParOf" srcId="{81D12FD3-2787-4FDE-8EA1-0874B5D3AC8F}" destId="{3265340C-37E0-4A73-84A3-6162B671D92F}" srcOrd="2" destOrd="0" presId="urn:microsoft.com/office/officeart/2005/8/layout/arrow2"/>
    <dgm:cxn modelId="{031A5629-7D10-4129-B1CF-9ED591B7C1DE}" type="presParOf" srcId="{81D12FD3-2787-4FDE-8EA1-0874B5D3AC8F}" destId="{47A35CB0-B620-4D44-9E3C-603DD3363B6E}" srcOrd="3" destOrd="0" presId="urn:microsoft.com/office/officeart/2005/8/layout/arrow2"/>
    <dgm:cxn modelId="{A34618DF-B951-42BD-85FB-7BD7F67DF439}" type="presParOf" srcId="{81D12FD3-2787-4FDE-8EA1-0874B5D3AC8F}" destId="{44D97C46-94EA-4097-95CE-C0460203697D}" srcOrd="4" destOrd="0" presId="urn:microsoft.com/office/officeart/2005/8/layout/arrow2"/>
    <dgm:cxn modelId="{BA51C44F-E832-47C2-A370-563BB26FD15B}" type="presParOf" srcId="{81D12FD3-2787-4FDE-8EA1-0874B5D3AC8F}" destId="{14CA766E-EDAE-49DA-B498-43FA840CEABF}" srcOrd="5" destOrd="0" presId="urn:microsoft.com/office/officeart/2005/8/layout/arrow2"/>
    <dgm:cxn modelId="{9A241BD7-F2B5-40C4-91B0-EFDCF22472D8}" type="presParOf" srcId="{81D12FD3-2787-4FDE-8EA1-0874B5D3AC8F}" destId="{47EFF805-015C-42D3-988B-D11308E8C62C}" srcOrd="6" destOrd="0" presId="urn:microsoft.com/office/officeart/2005/8/layout/arrow2"/>
    <dgm:cxn modelId="{6FD4C3E3-45BE-43CD-AC66-C17C5CDFFB5F}" type="presParOf" srcId="{81D12FD3-2787-4FDE-8EA1-0874B5D3AC8F}" destId="{7F0D99B2-B42A-450E-B0E7-FA4F2253C3FF}" srcOrd="7" destOrd="0" presId="urn:microsoft.com/office/officeart/2005/8/layout/arrow2"/>
    <dgm:cxn modelId="{A1D0CC56-4D76-4538-A3E5-16B6BD1E4A85}" type="presParOf" srcId="{81D12FD3-2787-4FDE-8EA1-0874B5D3AC8F}" destId="{4EF72D0C-2CB3-4D14-9810-DE6819547AED}" srcOrd="8" destOrd="0" presId="urn:microsoft.com/office/officeart/2005/8/layout/arrow2"/>
    <dgm:cxn modelId="{8FF54E26-CA8E-44FD-9578-A935FF6E668D}" type="presParOf" srcId="{81D12FD3-2787-4FDE-8EA1-0874B5D3AC8F}" destId="{5CD19609-AE94-4FA9-936C-26B32E8CFF59}" srcOrd="9"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ED6D2BD-B544-41FE-AA37-5E2C5088F32D}" type="doc">
      <dgm:prSet loTypeId="urn:microsoft.com/office/officeart/2005/8/layout/chevron1" loCatId="process" qsTypeId="urn:microsoft.com/office/officeart/2005/8/quickstyle/simple3" qsCatId="simple" csTypeId="urn:microsoft.com/office/officeart/2005/8/colors/colorful5" csCatId="colorful" phldr="1"/>
      <dgm:spPr/>
    </dgm:pt>
    <dgm:pt modelId="{FD7892C8-7D84-4C24-9BCD-49C7A1DF2144}">
      <dgm:prSet phldrT="[テキスト]" custT="1"/>
      <dgm:spPr/>
      <dgm:t>
        <a:bodyPr/>
        <a:lstStyle/>
        <a:p>
          <a:r>
            <a:rPr kumimoji="1" lang="ja-JP" altLang="en-US" sz="2000" dirty="0" smtClean="0"/>
            <a:t>未知</a:t>
          </a:r>
          <a:endParaRPr kumimoji="1" lang="ja-JP" altLang="en-US" sz="2000" dirty="0"/>
        </a:p>
      </dgm:t>
    </dgm:pt>
    <dgm:pt modelId="{CC881A26-1897-46C0-A92A-294EDEB71303}" type="parTrans" cxnId="{AA1A6424-A10F-4E1F-824F-9114BC24AB26}">
      <dgm:prSet/>
      <dgm:spPr/>
      <dgm:t>
        <a:bodyPr/>
        <a:lstStyle/>
        <a:p>
          <a:endParaRPr kumimoji="1" lang="ja-JP" altLang="en-US" sz="2000"/>
        </a:p>
      </dgm:t>
    </dgm:pt>
    <dgm:pt modelId="{4E799854-0234-47D3-919F-1B6524193071}" type="sibTrans" cxnId="{AA1A6424-A10F-4E1F-824F-9114BC24AB26}">
      <dgm:prSet/>
      <dgm:spPr/>
      <dgm:t>
        <a:bodyPr/>
        <a:lstStyle/>
        <a:p>
          <a:endParaRPr kumimoji="1" lang="ja-JP" altLang="en-US" sz="2000"/>
        </a:p>
      </dgm:t>
    </dgm:pt>
    <dgm:pt modelId="{7669FEFE-E2BA-4A84-B235-69892F6CF027}">
      <dgm:prSet phldrT="[テキスト]" custT="1"/>
      <dgm:spPr/>
      <dgm:t>
        <a:bodyPr/>
        <a:lstStyle/>
        <a:p>
          <a:r>
            <a:rPr kumimoji="1" lang="ja-JP" altLang="en-US" sz="2000" dirty="0" smtClean="0"/>
            <a:t>認知</a:t>
          </a:r>
          <a:endParaRPr kumimoji="1" lang="ja-JP" altLang="en-US" sz="2000" dirty="0"/>
        </a:p>
      </dgm:t>
    </dgm:pt>
    <dgm:pt modelId="{4CD49192-C79E-4907-9DB2-EFCAC024781D}" type="parTrans" cxnId="{1FF1EF83-BF9D-4FD6-8256-76C7EF525B0B}">
      <dgm:prSet/>
      <dgm:spPr/>
      <dgm:t>
        <a:bodyPr/>
        <a:lstStyle/>
        <a:p>
          <a:endParaRPr kumimoji="1" lang="ja-JP" altLang="en-US" sz="2000"/>
        </a:p>
      </dgm:t>
    </dgm:pt>
    <dgm:pt modelId="{F083554D-82B4-476A-8A70-4058402D3E37}" type="sibTrans" cxnId="{1FF1EF83-BF9D-4FD6-8256-76C7EF525B0B}">
      <dgm:prSet/>
      <dgm:spPr/>
      <dgm:t>
        <a:bodyPr/>
        <a:lstStyle/>
        <a:p>
          <a:endParaRPr kumimoji="1" lang="ja-JP" altLang="en-US" sz="2000"/>
        </a:p>
      </dgm:t>
    </dgm:pt>
    <dgm:pt modelId="{23371562-389C-4C4B-92CB-099D8E70FD55}">
      <dgm:prSet phldrT="[テキスト]" custT="1"/>
      <dgm:spPr/>
      <dgm:t>
        <a:bodyPr/>
        <a:lstStyle/>
        <a:p>
          <a:r>
            <a:rPr kumimoji="1" lang="ja-JP" altLang="en-US" sz="2000" dirty="0" smtClean="0"/>
            <a:t>理解</a:t>
          </a:r>
          <a:endParaRPr kumimoji="1" lang="ja-JP" altLang="en-US" sz="2000" dirty="0"/>
        </a:p>
      </dgm:t>
    </dgm:pt>
    <dgm:pt modelId="{0CEFEF75-433B-4DF2-B0F2-E39D584DDD86}" type="parTrans" cxnId="{B28D63A1-85C6-46A3-8F10-87098DDDB97B}">
      <dgm:prSet/>
      <dgm:spPr/>
      <dgm:t>
        <a:bodyPr/>
        <a:lstStyle/>
        <a:p>
          <a:endParaRPr kumimoji="1" lang="ja-JP" altLang="en-US" sz="2000"/>
        </a:p>
      </dgm:t>
    </dgm:pt>
    <dgm:pt modelId="{506D6935-BB7C-4014-A7AD-3BBFA477BD63}" type="sibTrans" cxnId="{B28D63A1-85C6-46A3-8F10-87098DDDB97B}">
      <dgm:prSet/>
      <dgm:spPr/>
      <dgm:t>
        <a:bodyPr/>
        <a:lstStyle/>
        <a:p>
          <a:endParaRPr kumimoji="1" lang="ja-JP" altLang="en-US" sz="2000"/>
        </a:p>
      </dgm:t>
    </dgm:pt>
    <dgm:pt modelId="{0BD7FDFB-4922-4D88-BC74-AD8DC4CDDE4C}">
      <dgm:prSet phldrT="[テキスト]" custT="1"/>
      <dgm:spPr/>
      <dgm:t>
        <a:bodyPr/>
        <a:lstStyle/>
        <a:p>
          <a:r>
            <a:rPr kumimoji="1" lang="ja-JP" altLang="en-US" sz="2000" dirty="0" smtClean="0"/>
            <a:t>確信</a:t>
          </a:r>
          <a:endParaRPr kumimoji="1" lang="ja-JP" altLang="en-US" sz="2000" dirty="0"/>
        </a:p>
      </dgm:t>
    </dgm:pt>
    <dgm:pt modelId="{2BE174E4-F985-4544-8CF9-944D14E7FB12}" type="parTrans" cxnId="{11C90AAF-30C5-455D-9853-25133FB91820}">
      <dgm:prSet/>
      <dgm:spPr/>
      <dgm:t>
        <a:bodyPr/>
        <a:lstStyle/>
        <a:p>
          <a:endParaRPr kumimoji="1" lang="ja-JP" altLang="en-US" sz="2000"/>
        </a:p>
      </dgm:t>
    </dgm:pt>
    <dgm:pt modelId="{87476D43-A3BC-4205-B312-6CE8393B73F0}" type="sibTrans" cxnId="{11C90AAF-30C5-455D-9853-25133FB91820}">
      <dgm:prSet/>
      <dgm:spPr/>
      <dgm:t>
        <a:bodyPr/>
        <a:lstStyle/>
        <a:p>
          <a:endParaRPr kumimoji="1" lang="ja-JP" altLang="en-US" sz="2000"/>
        </a:p>
      </dgm:t>
    </dgm:pt>
    <dgm:pt modelId="{D1627E06-69BC-47F2-973D-9C27B9D73CDE}">
      <dgm:prSet phldrT="[テキスト]" custT="1"/>
      <dgm:spPr/>
      <dgm:t>
        <a:bodyPr/>
        <a:lstStyle/>
        <a:p>
          <a:r>
            <a:rPr kumimoji="1" lang="ja-JP" altLang="en-US" sz="2000" dirty="0" smtClean="0"/>
            <a:t>行動</a:t>
          </a:r>
          <a:endParaRPr kumimoji="1" lang="ja-JP" altLang="en-US" sz="2000" dirty="0"/>
        </a:p>
      </dgm:t>
    </dgm:pt>
    <dgm:pt modelId="{5615DA00-2699-40B5-9CD1-B12EFB1642B2}" type="parTrans" cxnId="{60B3D3B8-803F-41FD-803F-DEB8639CB650}">
      <dgm:prSet/>
      <dgm:spPr/>
      <dgm:t>
        <a:bodyPr/>
        <a:lstStyle/>
        <a:p>
          <a:endParaRPr kumimoji="1" lang="ja-JP" altLang="en-US" sz="2000"/>
        </a:p>
      </dgm:t>
    </dgm:pt>
    <dgm:pt modelId="{1C42DF12-D1A4-458D-ABF8-6E4AA94678AF}" type="sibTrans" cxnId="{60B3D3B8-803F-41FD-803F-DEB8639CB650}">
      <dgm:prSet/>
      <dgm:spPr/>
      <dgm:t>
        <a:bodyPr/>
        <a:lstStyle/>
        <a:p>
          <a:endParaRPr kumimoji="1" lang="ja-JP" altLang="en-US" sz="2000"/>
        </a:p>
      </dgm:t>
    </dgm:pt>
    <dgm:pt modelId="{4731430A-2B48-45A7-BA5E-8D7A843C5AAC}" type="pres">
      <dgm:prSet presAssocID="{FED6D2BD-B544-41FE-AA37-5E2C5088F32D}" presName="Name0" presStyleCnt="0">
        <dgm:presLayoutVars>
          <dgm:dir/>
          <dgm:animLvl val="lvl"/>
          <dgm:resizeHandles val="exact"/>
        </dgm:presLayoutVars>
      </dgm:prSet>
      <dgm:spPr/>
    </dgm:pt>
    <dgm:pt modelId="{672B6951-3FC7-4025-9681-A2ABBA36B45B}" type="pres">
      <dgm:prSet presAssocID="{FD7892C8-7D84-4C24-9BCD-49C7A1DF2144}" presName="parTxOnly" presStyleLbl="node1" presStyleIdx="0" presStyleCnt="5">
        <dgm:presLayoutVars>
          <dgm:chMax val="0"/>
          <dgm:chPref val="0"/>
          <dgm:bulletEnabled val="1"/>
        </dgm:presLayoutVars>
      </dgm:prSet>
      <dgm:spPr/>
      <dgm:t>
        <a:bodyPr/>
        <a:lstStyle/>
        <a:p>
          <a:endParaRPr kumimoji="1" lang="ja-JP" altLang="en-US"/>
        </a:p>
      </dgm:t>
    </dgm:pt>
    <dgm:pt modelId="{0C482604-B4C1-4EF3-B8D0-CC23974767F3}" type="pres">
      <dgm:prSet presAssocID="{4E799854-0234-47D3-919F-1B6524193071}" presName="parTxOnlySpace" presStyleCnt="0"/>
      <dgm:spPr/>
    </dgm:pt>
    <dgm:pt modelId="{2A53C431-19C7-45E2-B8C2-E07750923044}" type="pres">
      <dgm:prSet presAssocID="{7669FEFE-E2BA-4A84-B235-69892F6CF027}" presName="parTxOnly" presStyleLbl="node1" presStyleIdx="1" presStyleCnt="5">
        <dgm:presLayoutVars>
          <dgm:chMax val="0"/>
          <dgm:chPref val="0"/>
          <dgm:bulletEnabled val="1"/>
        </dgm:presLayoutVars>
      </dgm:prSet>
      <dgm:spPr/>
      <dgm:t>
        <a:bodyPr/>
        <a:lstStyle/>
        <a:p>
          <a:endParaRPr kumimoji="1" lang="ja-JP" altLang="en-US"/>
        </a:p>
      </dgm:t>
    </dgm:pt>
    <dgm:pt modelId="{865F0BD7-7816-4845-80F8-680AFCB23199}" type="pres">
      <dgm:prSet presAssocID="{F083554D-82B4-476A-8A70-4058402D3E37}" presName="parTxOnlySpace" presStyleCnt="0"/>
      <dgm:spPr/>
    </dgm:pt>
    <dgm:pt modelId="{FB290E67-CA66-4EE2-87E7-2771D9395694}" type="pres">
      <dgm:prSet presAssocID="{23371562-389C-4C4B-92CB-099D8E70FD55}" presName="parTxOnly" presStyleLbl="node1" presStyleIdx="2" presStyleCnt="5">
        <dgm:presLayoutVars>
          <dgm:chMax val="0"/>
          <dgm:chPref val="0"/>
          <dgm:bulletEnabled val="1"/>
        </dgm:presLayoutVars>
      </dgm:prSet>
      <dgm:spPr/>
      <dgm:t>
        <a:bodyPr/>
        <a:lstStyle/>
        <a:p>
          <a:endParaRPr kumimoji="1" lang="ja-JP" altLang="en-US"/>
        </a:p>
      </dgm:t>
    </dgm:pt>
    <dgm:pt modelId="{C7616032-F3C5-46BB-8018-E65F8D0FF893}" type="pres">
      <dgm:prSet presAssocID="{506D6935-BB7C-4014-A7AD-3BBFA477BD63}" presName="parTxOnlySpace" presStyleCnt="0"/>
      <dgm:spPr/>
    </dgm:pt>
    <dgm:pt modelId="{22341548-2C8A-41CB-AB9A-B4B00B4A1576}" type="pres">
      <dgm:prSet presAssocID="{0BD7FDFB-4922-4D88-BC74-AD8DC4CDDE4C}" presName="parTxOnly" presStyleLbl="node1" presStyleIdx="3" presStyleCnt="5">
        <dgm:presLayoutVars>
          <dgm:chMax val="0"/>
          <dgm:chPref val="0"/>
          <dgm:bulletEnabled val="1"/>
        </dgm:presLayoutVars>
      </dgm:prSet>
      <dgm:spPr/>
      <dgm:t>
        <a:bodyPr/>
        <a:lstStyle/>
        <a:p>
          <a:endParaRPr kumimoji="1" lang="ja-JP" altLang="en-US"/>
        </a:p>
      </dgm:t>
    </dgm:pt>
    <dgm:pt modelId="{B4BB1B1E-884C-47B5-B871-CA9EE5F7FC9A}" type="pres">
      <dgm:prSet presAssocID="{87476D43-A3BC-4205-B312-6CE8393B73F0}" presName="parTxOnlySpace" presStyleCnt="0"/>
      <dgm:spPr/>
    </dgm:pt>
    <dgm:pt modelId="{DBC9688F-6ED8-41FA-AD5B-F5E05F5281D5}" type="pres">
      <dgm:prSet presAssocID="{D1627E06-69BC-47F2-973D-9C27B9D73CDE}" presName="parTxOnly" presStyleLbl="node1" presStyleIdx="4" presStyleCnt="5">
        <dgm:presLayoutVars>
          <dgm:chMax val="0"/>
          <dgm:chPref val="0"/>
          <dgm:bulletEnabled val="1"/>
        </dgm:presLayoutVars>
      </dgm:prSet>
      <dgm:spPr/>
      <dgm:t>
        <a:bodyPr/>
        <a:lstStyle/>
        <a:p>
          <a:endParaRPr kumimoji="1" lang="ja-JP" altLang="en-US"/>
        </a:p>
      </dgm:t>
    </dgm:pt>
  </dgm:ptLst>
  <dgm:cxnLst>
    <dgm:cxn modelId="{B28D63A1-85C6-46A3-8F10-87098DDDB97B}" srcId="{FED6D2BD-B544-41FE-AA37-5E2C5088F32D}" destId="{23371562-389C-4C4B-92CB-099D8E70FD55}" srcOrd="2" destOrd="0" parTransId="{0CEFEF75-433B-4DF2-B0F2-E39D584DDD86}" sibTransId="{506D6935-BB7C-4014-A7AD-3BBFA477BD63}"/>
    <dgm:cxn modelId="{B2616B34-57BE-4E83-B747-FD6AE8D251E4}" type="presOf" srcId="{0BD7FDFB-4922-4D88-BC74-AD8DC4CDDE4C}" destId="{22341548-2C8A-41CB-AB9A-B4B00B4A1576}" srcOrd="0" destOrd="0" presId="urn:microsoft.com/office/officeart/2005/8/layout/chevron1"/>
    <dgm:cxn modelId="{C6BBBE6F-07BF-4494-B73F-EAE664ADCE37}" type="presOf" srcId="{D1627E06-69BC-47F2-973D-9C27B9D73CDE}" destId="{DBC9688F-6ED8-41FA-AD5B-F5E05F5281D5}" srcOrd="0" destOrd="0" presId="urn:microsoft.com/office/officeart/2005/8/layout/chevron1"/>
    <dgm:cxn modelId="{60B3D3B8-803F-41FD-803F-DEB8639CB650}" srcId="{FED6D2BD-B544-41FE-AA37-5E2C5088F32D}" destId="{D1627E06-69BC-47F2-973D-9C27B9D73CDE}" srcOrd="4" destOrd="0" parTransId="{5615DA00-2699-40B5-9CD1-B12EFB1642B2}" sibTransId="{1C42DF12-D1A4-458D-ABF8-6E4AA94678AF}"/>
    <dgm:cxn modelId="{AA1A6424-A10F-4E1F-824F-9114BC24AB26}" srcId="{FED6D2BD-B544-41FE-AA37-5E2C5088F32D}" destId="{FD7892C8-7D84-4C24-9BCD-49C7A1DF2144}" srcOrd="0" destOrd="0" parTransId="{CC881A26-1897-46C0-A92A-294EDEB71303}" sibTransId="{4E799854-0234-47D3-919F-1B6524193071}"/>
    <dgm:cxn modelId="{3B63FFBC-73B7-476A-8AB3-71E705FDE8B6}" type="presOf" srcId="{7669FEFE-E2BA-4A84-B235-69892F6CF027}" destId="{2A53C431-19C7-45E2-B8C2-E07750923044}" srcOrd="0" destOrd="0" presId="urn:microsoft.com/office/officeart/2005/8/layout/chevron1"/>
    <dgm:cxn modelId="{11C90AAF-30C5-455D-9853-25133FB91820}" srcId="{FED6D2BD-B544-41FE-AA37-5E2C5088F32D}" destId="{0BD7FDFB-4922-4D88-BC74-AD8DC4CDDE4C}" srcOrd="3" destOrd="0" parTransId="{2BE174E4-F985-4544-8CF9-944D14E7FB12}" sibTransId="{87476D43-A3BC-4205-B312-6CE8393B73F0}"/>
    <dgm:cxn modelId="{1FF1EF83-BF9D-4FD6-8256-76C7EF525B0B}" srcId="{FED6D2BD-B544-41FE-AA37-5E2C5088F32D}" destId="{7669FEFE-E2BA-4A84-B235-69892F6CF027}" srcOrd="1" destOrd="0" parTransId="{4CD49192-C79E-4907-9DB2-EFCAC024781D}" sibTransId="{F083554D-82B4-476A-8A70-4058402D3E37}"/>
    <dgm:cxn modelId="{699349ED-C388-4DE4-A053-B0E18B641888}" type="presOf" srcId="{FED6D2BD-B544-41FE-AA37-5E2C5088F32D}" destId="{4731430A-2B48-45A7-BA5E-8D7A843C5AAC}" srcOrd="0" destOrd="0" presId="urn:microsoft.com/office/officeart/2005/8/layout/chevron1"/>
    <dgm:cxn modelId="{0125F1C7-29DE-4B25-8EAB-45F559CA1D82}" type="presOf" srcId="{23371562-389C-4C4B-92CB-099D8E70FD55}" destId="{FB290E67-CA66-4EE2-87E7-2771D9395694}" srcOrd="0" destOrd="0" presId="urn:microsoft.com/office/officeart/2005/8/layout/chevron1"/>
    <dgm:cxn modelId="{7A253398-04EA-4668-8097-2853081C41DC}" type="presOf" srcId="{FD7892C8-7D84-4C24-9BCD-49C7A1DF2144}" destId="{672B6951-3FC7-4025-9681-A2ABBA36B45B}" srcOrd="0" destOrd="0" presId="urn:microsoft.com/office/officeart/2005/8/layout/chevron1"/>
    <dgm:cxn modelId="{AEF575F9-5DFC-4BE9-8582-14F12B4A6ABD}" type="presParOf" srcId="{4731430A-2B48-45A7-BA5E-8D7A843C5AAC}" destId="{672B6951-3FC7-4025-9681-A2ABBA36B45B}" srcOrd="0" destOrd="0" presId="urn:microsoft.com/office/officeart/2005/8/layout/chevron1"/>
    <dgm:cxn modelId="{140FB5D9-E21D-4259-9BF4-69BA56B8644B}" type="presParOf" srcId="{4731430A-2B48-45A7-BA5E-8D7A843C5AAC}" destId="{0C482604-B4C1-4EF3-B8D0-CC23974767F3}" srcOrd="1" destOrd="0" presId="urn:microsoft.com/office/officeart/2005/8/layout/chevron1"/>
    <dgm:cxn modelId="{089161DE-4BE1-4739-BBD4-11724BC7E229}" type="presParOf" srcId="{4731430A-2B48-45A7-BA5E-8D7A843C5AAC}" destId="{2A53C431-19C7-45E2-B8C2-E07750923044}" srcOrd="2" destOrd="0" presId="urn:microsoft.com/office/officeart/2005/8/layout/chevron1"/>
    <dgm:cxn modelId="{29285FFE-7247-4EC3-A832-28C368E5D686}" type="presParOf" srcId="{4731430A-2B48-45A7-BA5E-8D7A843C5AAC}" destId="{865F0BD7-7816-4845-80F8-680AFCB23199}" srcOrd="3" destOrd="0" presId="urn:microsoft.com/office/officeart/2005/8/layout/chevron1"/>
    <dgm:cxn modelId="{F4662CCC-262A-452A-9CDB-841CAA01BB0E}" type="presParOf" srcId="{4731430A-2B48-45A7-BA5E-8D7A843C5AAC}" destId="{FB290E67-CA66-4EE2-87E7-2771D9395694}" srcOrd="4" destOrd="0" presId="urn:microsoft.com/office/officeart/2005/8/layout/chevron1"/>
    <dgm:cxn modelId="{595C18A3-BA38-45A0-BA01-1AD0DAA3AC72}" type="presParOf" srcId="{4731430A-2B48-45A7-BA5E-8D7A843C5AAC}" destId="{C7616032-F3C5-46BB-8018-E65F8D0FF893}" srcOrd="5" destOrd="0" presId="urn:microsoft.com/office/officeart/2005/8/layout/chevron1"/>
    <dgm:cxn modelId="{57743F09-1637-4767-BA4C-A86DCD6AFCD3}" type="presParOf" srcId="{4731430A-2B48-45A7-BA5E-8D7A843C5AAC}" destId="{22341548-2C8A-41CB-AB9A-B4B00B4A1576}" srcOrd="6" destOrd="0" presId="urn:microsoft.com/office/officeart/2005/8/layout/chevron1"/>
    <dgm:cxn modelId="{9CC9F826-BCB3-446D-8F60-D63AB6C31374}" type="presParOf" srcId="{4731430A-2B48-45A7-BA5E-8D7A843C5AAC}" destId="{B4BB1B1E-884C-47B5-B871-CA9EE5F7FC9A}" srcOrd="7" destOrd="0" presId="urn:microsoft.com/office/officeart/2005/8/layout/chevron1"/>
    <dgm:cxn modelId="{6264ED98-1A62-43C8-A60C-3D8E4AFD2473}" type="presParOf" srcId="{4731430A-2B48-45A7-BA5E-8D7A843C5AAC}" destId="{DBC9688F-6ED8-41FA-AD5B-F5E05F5281D5}" srcOrd="8"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ED6D2BD-B544-41FE-AA37-5E2C5088F32D}" type="doc">
      <dgm:prSet loTypeId="urn:microsoft.com/office/officeart/2005/8/layout/chevron1" loCatId="process" qsTypeId="urn:microsoft.com/office/officeart/2005/8/quickstyle/simple3" qsCatId="simple" csTypeId="urn:microsoft.com/office/officeart/2005/8/colors/colorful5" csCatId="colorful" phldr="1"/>
      <dgm:spPr/>
    </dgm:pt>
    <dgm:pt modelId="{FD7892C8-7D84-4C24-9BCD-49C7A1DF2144}">
      <dgm:prSet phldrT="[テキスト]"/>
      <dgm:spPr/>
      <dgm:t>
        <a:bodyPr/>
        <a:lstStyle/>
        <a:p>
          <a:r>
            <a:rPr kumimoji="1" lang="ja-JP" altLang="en-US" dirty="0" smtClean="0"/>
            <a:t>認知</a:t>
          </a:r>
          <a:endParaRPr kumimoji="1" lang="ja-JP" altLang="en-US" dirty="0"/>
        </a:p>
      </dgm:t>
    </dgm:pt>
    <dgm:pt modelId="{CC881A26-1897-46C0-A92A-294EDEB71303}" type="parTrans" cxnId="{AA1A6424-A10F-4E1F-824F-9114BC24AB26}">
      <dgm:prSet/>
      <dgm:spPr/>
      <dgm:t>
        <a:bodyPr/>
        <a:lstStyle/>
        <a:p>
          <a:endParaRPr kumimoji="1" lang="ja-JP" altLang="en-US"/>
        </a:p>
      </dgm:t>
    </dgm:pt>
    <dgm:pt modelId="{4E799854-0234-47D3-919F-1B6524193071}" type="sibTrans" cxnId="{AA1A6424-A10F-4E1F-824F-9114BC24AB26}">
      <dgm:prSet/>
      <dgm:spPr/>
      <dgm:t>
        <a:bodyPr/>
        <a:lstStyle/>
        <a:p>
          <a:endParaRPr kumimoji="1" lang="ja-JP" altLang="en-US"/>
        </a:p>
      </dgm:t>
    </dgm:pt>
    <dgm:pt modelId="{7669FEFE-E2BA-4A84-B235-69892F6CF027}">
      <dgm:prSet phldrT="[テキスト]"/>
      <dgm:spPr/>
      <dgm:t>
        <a:bodyPr/>
        <a:lstStyle/>
        <a:p>
          <a:r>
            <a:rPr kumimoji="1" lang="ja-JP" altLang="en-US" dirty="0" smtClean="0"/>
            <a:t>理解</a:t>
          </a:r>
          <a:endParaRPr kumimoji="1" lang="ja-JP" altLang="en-US" dirty="0"/>
        </a:p>
      </dgm:t>
    </dgm:pt>
    <dgm:pt modelId="{4CD49192-C79E-4907-9DB2-EFCAC024781D}" type="parTrans" cxnId="{1FF1EF83-BF9D-4FD6-8256-76C7EF525B0B}">
      <dgm:prSet/>
      <dgm:spPr/>
      <dgm:t>
        <a:bodyPr/>
        <a:lstStyle/>
        <a:p>
          <a:endParaRPr kumimoji="1" lang="ja-JP" altLang="en-US"/>
        </a:p>
      </dgm:t>
    </dgm:pt>
    <dgm:pt modelId="{F083554D-82B4-476A-8A70-4058402D3E37}" type="sibTrans" cxnId="{1FF1EF83-BF9D-4FD6-8256-76C7EF525B0B}">
      <dgm:prSet/>
      <dgm:spPr/>
      <dgm:t>
        <a:bodyPr/>
        <a:lstStyle/>
        <a:p>
          <a:endParaRPr kumimoji="1" lang="ja-JP" altLang="en-US"/>
        </a:p>
      </dgm:t>
    </dgm:pt>
    <dgm:pt modelId="{23371562-389C-4C4B-92CB-099D8E70FD55}">
      <dgm:prSet phldrT="[テキスト]"/>
      <dgm:spPr/>
      <dgm:t>
        <a:bodyPr/>
        <a:lstStyle/>
        <a:p>
          <a:r>
            <a:rPr kumimoji="1" lang="ja-JP" altLang="en-US" dirty="0" smtClean="0"/>
            <a:t>好意</a:t>
          </a:r>
          <a:endParaRPr kumimoji="1" lang="ja-JP" altLang="en-US" dirty="0"/>
        </a:p>
      </dgm:t>
    </dgm:pt>
    <dgm:pt modelId="{0CEFEF75-433B-4DF2-B0F2-E39D584DDD86}" type="parTrans" cxnId="{B28D63A1-85C6-46A3-8F10-87098DDDB97B}">
      <dgm:prSet/>
      <dgm:spPr/>
      <dgm:t>
        <a:bodyPr/>
        <a:lstStyle/>
        <a:p>
          <a:endParaRPr kumimoji="1" lang="ja-JP" altLang="en-US"/>
        </a:p>
      </dgm:t>
    </dgm:pt>
    <dgm:pt modelId="{506D6935-BB7C-4014-A7AD-3BBFA477BD63}" type="sibTrans" cxnId="{B28D63A1-85C6-46A3-8F10-87098DDDB97B}">
      <dgm:prSet/>
      <dgm:spPr/>
      <dgm:t>
        <a:bodyPr/>
        <a:lstStyle/>
        <a:p>
          <a:endParaRPr kumimoji="1" lang="ja-JP" altLang="en-US"/>
        </a:p>
      </dgm:t>
    </dgm:pt>
    <dgm:pt modelId="{0BD7FDFB-4922-4D88-BC74-AD8DC4CDDE4C}">
      <dgm:prSet phldrT="[テキスト]"/>
      <dgm:spPr/>
      <dgm:t>
        <a:bodyPr/>
        <a:lstStyle/>
        <a:p>
          <a:r>
            <a:rPr kumimoji="1" lang="ja-JP" altLang="en-US" dirty="0" smtClean="0"/>
            <a:t>購買</a:t>
          </a:r>
          <a:endParaRPr kumimoji="1" lang="en-US" altLang="ja-JP" dirty="0" smtClean="0"/>
        </a:p>
        <a:p>
          <a:r>
            <a:rPr kumimoji="1" lang="ja-JP" altLang="en-US" dirty="0" smtClean="0"/>
            <a:t>意欲</a:t>
          </a:r>
          <a:endParaRPr kumimoji="1" lang="ja-JP" altLang="en-US" dirty="0"/>
        </a:p>
      </dgm:t>
    </dgm:pt>
    <dgm:pt modelId="{2BE174E4-F985-4544-8CF9-944D14E7FB12}" type="parTrans" cxnId="{11C90AAF-30C5-455D-9853-25133FB91820}">
      <dgm:prSet/>
      <dgm:spPr/>
      <dgm:t>
        <a:bodyPr/>
        <a:lstStyle/>
        <a:p>
          <a:endParaRPr kumimoji="1" lang="ja-JP" altLang="en-US"/>
        </a:p>
      </dgm:t>
    </dgm:pt>
    <dgm:pt modelId="{87476D43-A3BC-4205-B312-6CE8393B73F0}" type="sibTrans" cxnId="{11C90AAF-30C5-455D-9853-25133FB91820}">
      <dgm:prSet/>
      <dgm:spPr/>
      <dgm:t>
        <a:bodyPr/>
        <a:lstStyle/>
        <a:p>
          <a:endParaRPr kumimoji="1" lang="ja-JP" altLang="en-US"/>
        </a:p>
      </dgm:t>
    </dgm:pt>
    <dgm:pt modelId="{6B4918BA-0EAE-42C0-B4DC-44CC2A9043E0}">
      <dgm:prSet phldrT="[テキスト]"/>
      <dgm:spPr/>
      <dgm:t>
        <a:bodyPr/>
        <a:lstStyle/>
        <a:p>
          <a:r>
            <a:rPr kumimoji="1" lang="ja-JP" altLang="en-US" dirty="0" smtClean="0"/>
            <a:t>購買</a:t>
          </a:r>
          <a:endParaRPr kumimoji="1" lang="ja-JP" altLang="en-US" dirty="0"/>
        </a:p>
      </dgm:t>
    </dgm:pt>
    <dgm:pt modelId="{EB989334-D687-4E5B-B2BA-4D25ED9BBFB1}" type="parTrans" cxnId="{EB2D118D-DC2A-4539-B1CA-60F84AE4AD5F}">
      <dgm:prSet/>
      <dgm:spPr/>
      <dgm:t>
        <a:bodyPr/>
        <a:lstStyle/>
        <a:p>
          <a:endParaRPr kumimoji="1" lang="ja-JP" altLang="en-US"/>
        </a:p>
      </dgm:t>
    </dgm:pt>
    <dgm:pt modelId="{49D91FD9-2949-4D46-820D-76EBDBBAD89C}" type="sibTrans" cxnId="{EB2D118D-DC2A-4539-B1CA-60F84AE4AD5F}">
      <dgm:prSet/>
      <dgm:spPr/>
      <dgm:t>
        <a:bodyPr/>
        <a:lstStyle/>
        <a:p>
          <a:endParaRPr kumimoji="1" lang="ja-JP" altLang="en-US"/>
        </a:p>
      </dgm:t>
    </dgm:pt>
    <dgm:pt modelId="{4731430A-2B48-45A7-BA5E-8D7A843C5AAC}" type="pres">
      <dgm:prSet presAssocID="{FED6D2BD-B544-41FE-AA37-5E2C5088F32D}" presName="Name0" presStyleCnt="0">
        <dgm:presLayoutVars>
          <dgm:dir/>
          <dgm:animLvl val="lvl"/>
          <dgm:resizeHandles val="exact"/>
        </dgm:presLayoutVars>
      </dgm:prSet>
      <dgm:spPr/>
    </dgm:pt>
    <dgm:pt modelId="{672B6951-3FC7-4025-9681-A2ABBA36B45B}" type="pres">
      <dgm:prSet presAssocID="{FD7892C8-7D84-4C24-9BCD-49C7A1DF2144}" presName="parTxOnly" presStyleLbl="node1" presStyleIdx="0" presStyleCnt="5">
        <dgm:presLayoutVars>
          <dgm:chMax val="0"/>
          <dgm:chPref val="0"/>
          <dgm:bulletEnabled val="1"/>
        </dgm:presLayoutVars>
      </dgm:prSet>
      <dgm:spPr/>
      <dgm:t>
        <a:bodyPr/>
        <a:lstStyle/>
        <a:p>
          <a:endParaRPr kumimoji="1" lang="ja-JP" altLang="en-US"/>
        </a:p>
      </dgm:t>
    </dgm:pt>
    <dgm:pt modelId="{0C482604-B4C1-4EF3-B8D0-CC23974767F3}" type="pres">
      <dgm:prSet presAssocID="{4E799854-0234-47D3-919F-1B6524193071}" presName="parTxOnlySpace" presStyleCnt="0"/>
      <dgm:spPr/>
    </dgm:pt>
    <dgm:pt modelId="{2A53C431-19C7-45E2-B8C2-E07750923044}" type="pres">
      <dgm:prSet presAssocID="{7669FEFE-E2BA-4A84-B235-69892F6CF027}" presName="parTxOnly" presStyleLbl="node1" presStyleIdx="1" presStyleCnt="5">
        <dgm:presLayoutVars>
          <dgm:chMax val="0"/>
          <dgm:chPref val="0"/>
          <dgm:bulletEnabled val="1"/>
        </dgm:presLayoutVars>
      </dgm:prSet>
      <dgm:spPr/>
      <dgm:t>
        <a:bodyPr/>
        <a:lstStyle/>
        <a:p>
          <a:endParaRPr kumimoji="1" lang="ja-JP" altLang="en-US"/>
        </a:p>
      </dgm:t>
    </dgm:pt>
    <dgm:pt modelId="{865F0BD7-7816-4845-80F8-680AFCB23199}" type="pres">
      <dgm:prSet presAssocID="{F083554D-82B4-476A-8A70-4058402D3E37}" presName="parTxOnlySpace" presStyleCnt="0"/>
      <dgm:spPr/>
    </dgm:pt>
    <dgm:pt modelId="{FB290E67-CA66-4EE2-87E7-2771D9395694}" type="pres">
      <dgm:prSet presAssocID="{23371562-389C-4C4B-92CB-099D8E70FD55}" presName="parTxOnly" presStyleLbl="node1" presStyleIdx="2" presStyleCnt="5">
        <dgm:presLayoutVars>
          <dgm:chMax val="0"/>
          <dgm:chPref val="0"/>
          <dgm:bulletEnabled val="1"/>
        </dgm:presLayoutVars>
      </dgm:prSet>
      <dgm:spPr/>
      <dgm:t>
        <a:bodyPr/>
        <a:lstStyle/>
        <a:p>
          <a:endParaRPr kumimoji="1" lang="ja-JP" altLang="en-US"/>
        </a:p>
      </dgm:t>
    </dgm:pt>
    <dgm:pt modelId="{C7616032-F3C5-46BB-8018-E65F8D0FF893}" type="pres">
      <dgm:prSet presAssocID="{506D6935-BB7C-4014-A7AD-3BBFA477BD63}" presName="parTxOnlySpace" presStyleCnt="0"/>
      <dgm:spPr/>
    </dgm:pt>
    <dgm:pt modelId="{22341548-2C8A-41CB-AB9A-B4B00B4A1576}" type="pres">
      <dgm:prSet presAssocID="{0BD7FDFB-4922-4D88-BC74-AD8DC4CDDE4C}" presName="parTxOnly" presStyleLbl="node1" presStyleIdx="3" presStyleCnt="5">
        <dgm:presLayoutVars>
          <dgm:chMax val="0"/>
          <dgm:chPref val="0"/>
          <dgm:bulletEnabled val="1"/>
        </dgm:presLayoutVars>
      </dgm:prSet>
      <dgm:spPr/>
      <dgm:t>
        <a:bodyPr/>
        <a:lstStyle/>
        <a:p>
          <a:endParaRPr kumimoji="1" lang="ja-JP" altLang="en-US"/>
        </a:p>
      </dgm:t>
    </dgm:pt>
    <dgm:pt modelId="{B4BB1B1E-884C-47B5-B871-CA9EE5F7FC9A}" type="pres">
      <dgm:prSet presAssocID="{87476D43-A3BC-4205-B312-6CE8393B73F0}" presName="parTxOnlySpace" presStyleCnt="0"/>
      <dgm:spPr/>
    </dgm:pt>
    <dgm:pt modelId="{55FEB7A0-C73A-4156-AF5B-9E47A35F04CA}" type="pres">
      <dgm:prSet presAssocID="{6B4918BA-0EAE-42C0-B4DC-44CC2A9043E0}" presName="parTxOnly" presStyleLbl="node1" presStyleIdx="4" presStyleCnt="5">
        <dgm:presLayoutVars>
          <dgm:chMax val="0"/>
          <dgm:chPref val="0"/>
          <dgm:bulletEnabled val="1"/>
        </dgm:presLayoutVars>
      </dgm:prSet>
      <dgm:spPr/>
      <dgm:t>
        <a:bodyPr/>
        <a:lstStyle/>
        <a:p>
          <a:endParaRPr kumimoji="1" lang="ja-JP" altLang="en-US"/>
        </a:p>
      </dgm:t>
    </dgm:pt>
  </dgm:ptLst>
  <dgm:cxnLst>
    <dgm:cxn modelId="{3271E1E1-534B-4835-9724-90C1A26C56DE}" type="presOf" srcId="{FD7892C8-7D84-4C24-9BCD-49C7A1DF2144}" destId="{672B6951-3FC7-4025-9681-A2ABBA36B45B}" srcOrd="0" destOrd="0" presId="urn:microsoft.com/office/officeart/2005/8/layout/chevron1"/>
    <dgm:cxn modelId="{B28D63A1-85C6-46A3-8F10-87098DDDB97B}" srcId="{FED6D2BD-B544-41FE-AA37-5E2C5088F32D}" destId="{23371562-389C-4C4B-92CB-099D8E70FD55}" srcOrd="2" destOrd="0" parTransId="{0CEFEF75-433B-4DF2-B0F2-E39D584DDD86}" sibTransId="{506D6935-BB7C-4014-A7AD-3BBFA477BD63}"/>
    <dgm:cxn modelId="{998A6E03-F693-42A2-9442-A89560143018}" type="presOf" srcId="{6B4918BA-0EAE-42C0-B4DC-44CC2A9043E0}" destId="{55FEB7A0-C73A-4156-AF5B-9E47A35F04CA}" srcOrd="0" destOrd="0" presId="urn:microsoft.com/office/officeart/2005/8/layout/chevron1"/>
    <dgm:cxn modelId="{AA1A6424-A10F-4E1F-824F-9114BC24AB26}" srcId="{FED6D2BD-B544-41FE-AA37-5E2C5088F32D}" destId="{FD7892C8-7D84-4C24-9BCD-49C7A1DF2144}" srcOrd="0" destOrd="0" parTransId="{CC881A26-1897-46C0-A92A-294EDEB71303}" sibTransId="{4E799854-0234-47D3-919F-1B6524193071}"/>
    <dgm:cxn modelId="{9F73D2A9-44E4-4A0A-B38F-423288294632}" type="presOf" srcId="{7669FEFE-E2BA-4A84-B235-69892F6CF027}" destId="{2A53C431-19C7-45E2-B8C2-E07750923044}" srcOrd="0" destOrd="0" presId="urn:microsoft.com/office/officeart/2005/8/layout/chevron1"/>
    <dgm:cxn modelId="{10B667D0-D615-4FD5-BF67-86CF72C6681D}" type="presOf" srcId="{23371562-389C-4C4B-92CB-099D8E70FD55}" destId="{FB290E67-CA66-4EE2-87E7-2771D9395694}" srcOrd="0" destOrd="0" presId="urn:microsoft.com/office/officeart/2005/8/layout/chevron1"/>
    <dgm:cxn modelId="{11C90AAF-30C5-455D-9853-25133FB91820}" srcId="{FED6D2BD-B544-41FE-AA37-5E2C5088F32D}" destId="{0BD7FDFB-4922-4D88-BC74-AD8DC4CDDE4C}" srcOrd="3" destOrd="0" parTransId="{2BE174E4-F985-4544-8CF9-944D14E7FB12}" sibTransId="{87476D43-A3BC-4205-B312-6CE8393B73F0}"/>
    <dgm:cxn modelId="{1FF1EF83-BF9D-4FD6-8256-76C7EF525B0B}" srcId="{FED6D2BD-B544-41FE-AA37-5E2C5088F32D}" destId="{7669FEFE-E2BA-4A84-B235-69892F6CF027}" srcOrd="1" destOrd="0" parTransId="{4CD49192-C79E-4907-9DB2-EFCAC024781D}" sibTransId="{F083554D-82B4-476A-8A70-4058402D3E37}"/>
    <dgm:cxn modelId="{C2AAB1AB-D591-485A-B1E3-77B40652C222}" type="presOf" srcId="{FED6D2BD-B544-41FE-AA37-5E2C5088F32D}" destId="{4731430A-2B48-45A7-BA5E-8D7A843C5AAC}" srcOrd="0" destOrd="0" presId="urn:microsoft.com/office/officeart/2005/8/layout/chevron1"/>
    <dgm:cxn modelId="{EB2D118D-DC2A-4539-B1CA-60F84AE4AD5F}" srcId="{FED6D2BD-B544-41FE-AA37-5E2C5088F32D}" destId="{6B4918BA-0EAE-42C0-B4DC-44CC2A9043E0}" srcOrd="4" destOrd="0" parTransId="{EB989334-D687-4E5B-B2BA-4D25ED9BBFB1}" sibTransId="{49D91FD9-2949-4D46-820D-76EBDBBAD89C}"/>
    <dgm:cxn modelId="{F907A05B-3B7D-4A31-8998-3E4F11246FD4}" type="presOf" srcId="{0BD7FDFB-4922-4D88-BC74-AD8DC4CDDE4C}" destId="{22341548-2C8A-41CB-AB9A-B4B00B4A1576}" srcOrd="0" destOrd="0" presId="urn:microsoft.com/office/officeart/2005/8/layout/chevron1"/>
    <dgm:cxn modelId="{4D635E69-CDCB-4570-B4A1-7DAD03C06385}" type="presParOf" srcId="{4731430A-2B48-45A7-BA5E-8D7A843C5AAC}" destId="{672B6951-3FC7-4025-9681-A2ABBA36B45B}" srcOrd="0" destOrd="0" presId="urn:microsoft.com/office/officeart/2005/8/layout/chevron1"/>
    <dgm:cxn modelId="{C0050670-B580-4CCE-9E98-7533517290C6}" type="presParOf" srcId="{4731430A-2B48-45A7-BA5E-8D7A843C5AAC}" destId="{0C482604-B4C1-4EF3-B8D0-CC23974767F3}" srcOrd="1" destOrd="0" presId="urn:microsoft.com/office/officeart/2005/8/layout/chevron1"/>
    <dgm:cxn modelId="{B7D656A5-4944-42B8-A899-5D88EEB8F1AE}" type="presParOf" srcId="{4731430A-2B48-45A7-BA5E-8D7A843C5AAC}" destId="{2A53C431-19C7-45E2-B8C2-E07750923044}" srcOrd="2" destOrd="0" presId="urn:microsoft.com/office/officeart/2005/8/layout/chevron1"/>
    <dgm:cxn modelId="{62C2371D-573A-45AE-83C5-E3FB1C65CF75}" type="presParOf" srcId="{4731430A-2B48-45A7-BA5E-8D7A843C5AAC}" destId="{865F0BD7-7816-4845-80F8-680AFCB23199}" srcOrd="3" destOrd="0" presId="urn:microsoft.com/office/officeart/2005/8/layout/chevron1"/>
    <dgm:cxn modelId="{84E452BC-102C-4426-B07C-D560FED7E4D3}" type="presParOf" srcId="{4731430A-2B48-45A7-BA5E-8D7A843C5AAC}" destId="{FB290E67-CA66-4EE2-87E7-2771D9395694}" srcOrd="4" destOrd="0" presId="urn:microsoft.com/office/officeart/2005/8/layout/chevron1"/>
    <dgm:cxn modelId="{DF0D1DB4-EFB3-4C25-A6DD-B823A8E1ADE2}" type="presParOf" srcId="{4731430A-2B48-45A7-BA5E-8D7A843C5AAC}" destId="{C7616032-F3C5-46BB-8018-E65F8D0FF893}" srcOrd="5" destOrd="0" presId="urn:microsoft.com/office/officeart/2005/8/layout/chevron1"/>
    <dgm:cxn modelId="{9E778997-EEF5-4AEC-B270-3C9AB035DF69}" type="presParOf" srcId="{4731430A-2B48-45A7-BA5E-8D7A843C5AAC}" destId="{22341548-2C8A-41CB-AB9A-B4B00B4A1576}" srcOrd="6" destOrd="0" presId="urn:microsoft.com/office/officeart/2005/8/layout/chevron1"/>
    <dgm:cxn modelId="{B5B7D4E1-698E-47CC-A219-7D5CD7A8DFB2}" type="presParOf" srcId="{4731430A-2B48-45A7-BA5E-8D7A843C5AAC}" destId="{B4BB1B1E-884C-47B5-B871-CA9EE5F7FC9A}" srcOrd="7" destOrd="0" presId="urn:microsoft.com/office/officeart/2005/8/layout/chevron1"/>
    <dgm:cxn modelId="{3DA9D7CA-868E-48F0-9B43-70467C285970}" type="presParOf" srcId="{4731430A-2B48-45A7-BA5E-8D7A843C5AAC}" destId="{55FEB7A0-C73A-4156-AF5B-9E47A35F04CA}" srcOrd="8" destOrd="0" presId="urn:microsoft.com/office/officeart/2005/8/layout/chevron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221F626-C1F2-45C4-A78C-03496ABD4BF4}" type="doc">
      <dgm:prSet loTypeId="urn:microsoft.com/office/officeart/2005/8/layout/pyramid1" loCatId="pyramid" qsTypeId="urn:microsoft.com/office/officeart/2005/8/quickstyle/simple1" qsCatId="simple" csTypeId="urn:microsoft.com/office/officeart/2005/8/colors/accent0_2" csCatId="mainScheme" phldr="1"/>
      <dgm:spPr/>
    </dgm:pt>
    <dgm:pt modelId="{C3FDEC37-80E6-4C14-BD39-8B05FBBCA09A}">
      <dgm:prSet phldrT="[テキスト]" custT="1"/>
      <dgm:spPr/>
      <dgm:t>
        <a:bodyPr/>
        <a:lstStyle/>
        <a:p>
          <a:r>
            <a:rPr kumimoji="1" lang="ja-JP" altLang="en-US" sz="2400" dirty="0" smtClean="0">
              <a:solidFill>
                <a:schemeClr val="tx1"/>
              </a:solidFill>
            </a:rPr>
            <a:t>表層レベル</a:t>
          </a:r>
          <a:endParaRPr kumimoji="1" lang="en-US" altLang="ja-JP" sz="2400" dirty="0" smtClean="0">
            <a:solidFill>
              <a:schemeClr val="tx1"/>
            </a:solidFill>
          </a:endParaRPr>
        </a:p>
        <a:p>
          <a:r>
            <a:rPr kumimoji="1" lang="ja-JP" altLang="en-US" sz="2400" dirty="0" smtClean="0">
              <a:solidFill>
                <a:schemeClr val="tx1"/>
              </a:solidFill>
            </a:rPr>
            <a:t>（表現方法）</a:t>
          </a:r>
          <a:endParaRPr kumimoji="1" lang="ja-JP" altLang="en-US" sz="2400" dirty="0">
            <a:solidFill>
              <a:schemeClr val="tx1"/>
            </a:solidFill>
          </a:endParaRPr>
        </a:p>
      </dgm:t>
    </dgm:pt>
    <dgm:pt modelId="{1D22BFEF-F968-4BD8-B122-389242CD003D}" type="parTrans" cxnId="{4B99EF30-4A14-49F8-8A23-1F91C6C22C12}">
      <dgm:prSet/>
      <dgm:spPr/>
      <dgm:t>
        <a:bodyPr/>
        <a:lstStyle/>
        <a:p>
          <a:endParaRPr kumimoji="1" lang="ja-JP" altLang="en-US"/>
        </a:p>
      </dgm:t>
    </dgm:pt>
    <dgm:pt modelId="{862DCF73-E9BF-41B6-82F4-40B0AA65ABAB}" type="sibTrans" cxnId="{4B99EF30-4A14-49F8-8A23-1F91C6C22C12}">
      <dgm:prSet/>
      <dgm:spPr/>
      <dgm:t>
        <a:bodyPr/>
        <a:lstStyle/>
        <a:p>
          <a:endParaRPr kumimoji="1" lang="ja-JP" altLang="en-US"/>
        </a:p>
      </dgm:t>
    </dgm:pt>
    <dgm:pt modelId="{E5E92809-8807-4B6A-AEAB-1241C643468F}">
      <dgm:prSet phldrT="[テキスト]"/>
      <dgm:spPr/>
      <dgm:t>
        <a:bodyPr/>
        <a:lstStyle/>
        <a:p>
          <a:r>
            <a:rPr kumimoji="1" lang="ja-JP" altLang="en-US" dirty="0" smtClean="0">
              <a:solidFill>
                <a:srgbClr val="FF7C80"/>
              </a:solidFill>
            </a:rPr>
            <a:t>深層レベル</a:t>
          </a:r>
          <a:endParaRPr kumimoji="1" lang="en-US" altLang="ja-JP" dirty="0" smtClean="0">
            <a:solidFill>
              <a:srgbClr val="FF7C80"/>
            </a:solidFill>
          </a:endParaRPr>
        </a:p>
        <a:p>
          <a:r>
            <a:rPr kumimoji="1" lang="ja-JP" altLang="en-US" dirty="0" smtClean="0">
              <a:solidFill>
                <a:srgbClr val="FF7C80"/>
              </a:solidFill>
            </a:rPr>
            <a:t>（ストーリー性の効果）</a:t>
          </a:r>
          <a:endParaRPr kumimoji="1" lang="ja-JP" altLang="en-US" dirty="0">
            <a:solidFill>
              <a:srgbClr val="FF7C80"/>
            </a:solidFill>
          </a:endParaRPr>
        </a:p>
      </dgm:t>
    </dgm:pt>
    <dgm:pt modelId="{779AB7BC-26D3-4AA5-B1E8-3B6DF9F6EC53}" type="parTrans" cxnId="{D17D72D8-E247-4A56-A48C-B838B820BBDE}">
      <dgm:prSet/>
      <dgm:spPr/>
      <dgm:t>
        <a:bodyPr/>
        <a:lstStyle/>
        <a:p>
          <a:endParaRPr kumimoji="1" lang="ja-JP" altLang="en-US"/>
        </a:p>
      </dgm:t>
    </dgm:pt>
    <dgm:pt modelId="{7A094694-9A04-4769-B2B8-E2D7D14F731D}" type="sibTrans" cxnId="{D17D72D8-E247-4A56-A48C-B838B820BBDE}">
      <dgm:prSet/>
      <dgm:spPr/>
      <dgm:t>
        <a:bodyPr/>
        <a:lstStyle/>
        <a:p>
          <a:endParaRPr kumimoji="1" lang="ja-JP" altLang="en-US"/>
        </a:p>
      </dgm:t>
    </dgm:pt>
    <dgm:pt modelId="{D510C36E-621C-49F6-87FB-79214FF15D4D}" type="pres">
      <dgm:prSet presAssocID="{3221F626-C1F2-45C4-A78C-03496ABD4BF4}" presName="Name0" presStyleCnt="0">
        <dgm:presLayoutVars>
          <dgm:dir/>
          <dgm:animLvl val="lvl"/>
          <dgm:resizeHandles val="exact"/>
        </dgm:presLayoutVars>
      </dgm:prSet>
      <dgm:spPr/>
    </dgm:pt>
    <dgm:pt modelId="{31A6CC99-82C4-4081-B706-86A2D9AA490C}" type="pres">
      <dgm:prSet presAssocID="{C3FDEC37-80E6-4C14-BD39-8B05FBBCA09A}" presName="Name8" presStyleCnt="0"/>
      <dgm:spPr/>
    </dgm:pt>
    <dgm:pt modelId="{39BB5664-75E7-434F-A585-39836E93E110}" type="pres">
      <dgm:prSet presAssocID="{C3FDEC37-80E6-4C14-BD39-8B05FBBCA09A}" presName="level" presStyleLbl="node1" presStyleIdx="0" presStyleCnt="2">
        <dgm:presLayoutVars>
          <dgm:chMax val="1"/>
          <dgm:bulletEnabled val="1"/>
        </dgm:presLayoutVars>
      </dgm:prSet>
      <dgm:spPr/>
      <dgm:t>
        <a:bodyPr/>
        <a:lstStyle/>
        <a:p>
          <a:endParaRPr kumimoji="1" lang="ja-JP" altLang="en-US"/>
        </a:p>
      </dgm:t>
    </dgm:pt>
    <dgm:pt modelId="{33A20A77-2F94-4F4D-82E7-D2A74DF739C5}" type="pres">
      <dgm:prSet presAssocID="{C3FDEC37-80E6-4C14-BD39-8B05FBBCA09A}" presName="levelTx" presStyleLbl="revTx" presStyleIdx="0" presStyleCnt="0">
        <dgm:presLayoutVars>
          <dgm:chMax val="1"/>
          <dgm:bulletEnabled val="1"/>
        </dgm:presLayoutVars>
      </dgm:prSet>
      <dgm:spPr/>
      <dgm:t>
        <a:bodyPr/>
        <a:lstStyle/>
        <a:p>
          <a:endParaRPr kumimoji="1" lang="ja-JP" altLang="en-US"/>
        </a:p>
      </dgm:t>
    </dgm:pt>
    <dgm:pt modelId="{04E94001-00ED-4E66-89EB-C04657FDD414}" type="pres">
      <dgm:prSet presAssocID="{E5E92809-8807-4B6A-AEAB-1241C643468F}" presName="Name8" presStyleCnt="0"/>
      <dgm:spPr/>
    </dgm:pt>
    <dgm:pt modelId="{7442F82D-5D8F-41A8-9C93-0560213C1A21}" type="pres">
      <dgm:prSet presAssocID="{E5E92809-8807-4B6A-AEAB-1241C643468F}" presName="level" presStyleLbl="node1" presStyleIdx="1" presStyleCnt="2">
        <dgm:presLayoutVars>
          <dgm:chMax val="1"/>
          <dgm:bulletEnabled val="1"/>
        </dgm:presLayoutVars>
      </dgm:prSet>
      <dgm:spPr/>
      <dgm:t>
        <a:bodyPr/>
        <a:lstStyle/>
        <a:p>
          <a:endParaRPr kumimoji="1" lang="ja-JP" altLang="en-US"/>
        </a:p>
      </dgm:t>
    </dgm:pt>
    <dgm:pt modelId="{72DC51E0-3D4C-4675-B354-4AB275E9D2B9}" type="pres">
      <dgm:prSet presAssocID="{E5E92809-8807-4B6A-AEAB-1241C643468F}" presName="levelTx" presStyleLbl="revTx" presStyleIdx="0" presStyleCnt="0">
        <dgm:presLayoutVars>
          <dgm:chMax val="1"/>
          <dgm:bulletEnabled val="1"/>
        </dgm:presLayoutVars>
      </dgm:prSet>
      <dgm:spPr/>
      <dgm:t>
        <a:bodyPr/>
        <a:lstStyle/>
        <a:p>
          <a:endParaRPr kumimoji="1" lang="ja-JP" altLang="en-US"/>
        </a:p>
      </dgm:t>
    </dgm:pt>
  </dgm:ptLst>
  <dgm:cxnLst>
    <dgm:cxn modelId="{4B99EF30-4A14-49F8-8A23-1F91C6C22C12}" srcId="{3221F626-C1F2-45C4-A78C-03496ABD4BF4}" destId="{C3FDEC37-80E6-4C14-BD39-8B05FBBCA09A}" srcOrd="0" destOrd="0" parTransId="{1D22BFEF-F968-4BD8-B122-389242CD003D}" sibTransId="{862DCF73-E9BF-41B6-82F4-40B0AA65ABAB}"/>
    <dgm:cxn modelId="{ECE3EF77-5864-436C-902B-C7AD8EAFCEC3}" type="presOf" srcId="{E5E92809-8807-4B6A-AEAB-1241C643468F}" destId="{72DC51E0-3D4C-4675-B354-4AB275E9D2B9}" srcOrd="1" destOrd="0" presId="urn:microsoft.com/office/officeart/2005/8/layout/pyramid1"/>
    <dgm:cxn modelId="{D17D72D8-E247-4A56-A48C-B838B820BBDE}" srcId="{3221F626-C1F2-45C4-A78C-03496ABD4BF4}" destId="{E5E92809-8807-4B6A-AEAB-1241C643468F}" srcOrd="1" destOrd="0" parTransId="{779AB7BC-26D3-4AA5-B1E8-3B6DF9F6EC53}" sibTransId="{7A094694-9A04-4769-B2B8-E2D7D14F731D}"/>
    <dgm:cxn modelId="{0AB68ACA-5C04-4DE7-B3F7-D2ED2134D64E}" type="presOf" srcId="{E5E92809-8807-4B6A-AEAB-1241C643468F}" destId="{7442F82D-5D8F-41A8-9C93-0560213C1A21}" srcOrd="0" destOrd="0" presId="urn:microsoft.com/office/officeart/2005/8/layout/pyramid1"/>
    <dgm:cxn modelId="{B5AD6BF4-ECF9-406F-BEDF-D0D3F336E99B}" type="presOf" srcId="{C3FDEC37-80E6-4C14-BD39-8B05FBBCA09A}" destId="{39BB5664-75E7-434F-A585-39836E93E110}" srcOrd="0" destOrd="0" presId="urn:microsoft.com/office/officeart/2005/8/layout/pyramid1"/>
    <dgm:cxn modelId="{BCAEDC1E-2DDD-44BC-B99F-6C6AAEB51E08}" type="presOf" srcId="{C3FDEC37-80E6-4C14-BD39-8B05FBBCA09A}" destId="{33A20A77-2F94-4F4D-82E7-D2A74DF739C5}" srcOrd="1" destOrd="0" presId="urn:microsoft.com/office/officeart/2005/8/layout/pyramid1"/>
    <dgm:cxn modelId="{E4617EFA-35AA-40BB-97A5-40B9CC9F8189}" type="presOf" srcId="{3221F626-C1F2-45C4-A78C-03496ABD4BF4}" destId="{D510C36E-621C-49F6-87FB-79214FF15D4D}" srcOrd="0" destOrd="0" presId="urn:microsoft.com/office/officeart/2005/8/layout/pyramid1"/>
    <dgm:cxn modelId="{CC7DFC07-3EF0-4D33-BA69-2850B4F63F87}" type="presParOf" srcId="{D510C36E-621C-49F6-87FB-79214FF15D4D}" destId="{31A6CC99-82C4-4081-B706-86A2D9AA490C}" srcOrd="0" destOrd="0" presId="urn:microsoft.com/office/officeart/2005/8/layout/pyramid1"/>
    <dgm:cxn modelId="{0B673496-CDDA-45F2-90C4-7193F05764C0}" type="presParOf" srcId="{31A6CC99-82C4-4081-B706-86A2D9AA490C}" destId="{39BB5664-75E7-434F-A585-39836E93E110}" srcOrd="0" destOrd="0" presId="urn:microsoft.com/office/officeart/2005/8/layout/pyramid1"/>
    <dgm:cxn modelId="{DF0D788B-DF8B-434F-B376-39494A48CEDD}" type="presParOf" srcId="{31A6CC99-82C4-4081-B706-86A2D9AA490C}" destId="{33A20A77-2F94-4F4D-82E7-D2A74DF739C5}" srcOrd="1" destOrd="0" presId="urn:microsoft.com/office/officeart/2005/8/layout/pyramid1"/>
    <dgm:cxn modelId="{E9718CB2-86C2-4A94-A93F-77442A2CD81F}" type="presParOf" srcId="{D510C36E-621C-49F6-87FB-79214FF15D4D}" destId="{04E94001-00ED-4E66-89EB-C04657FDD414}" srcOrd="1" destOrd="0" presId="urn:microsoft.com/office/officeart/2005/8/layout/pyramid1"/>
    <dgm:cxn modelId="{3C597999-3B67-4F35-A83A-A070219E7639}" type="presParOf" srcId="{04E94001-00ED-4E66-89EB-C04657FDD414}" destId="{7442F82D-5D8F-41A8-9C93-0560213C1A21}" srcOrd="0" destOrd="0" presId="urn:microsoft.com/office/officeart/2005/8/layout/pyramid1"/>
    <dgm:cxn modelId="{4F475FE7-93FF-4060-88C2-44CA1731D3D9}" type="presParOf" srcId="{04E94001-00ED-4E66-89EB-C04657FDD414}" destId="{72DC51E0-3D4C-4675-B354-4AB275E9D2B9}" srcOrd="1" destOrd="0" presId="urn:microsoft.com/office/officeart/2005/8/layout/pyramid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C86D7AB-D5A9-42B5-887B-1E7CC1EB640C}" type="doc">
      <dgm:prSet loTypeId="urn:microsoft.com/office/officeart/2005/8/layout/arrow2" loCatId="process" qsTypeId="urn:microsoft.com/office/officeart/2005/8/quickstyle/3d1" qsCatId="3D" csTypeId="urn:microsoft.com/office/officeart/2005/8/colors/accent1_2" csCatId="accent1" phldr="1"/>
      <dgm:spPr/>
    </dgm:pt>
    <dgm:pt modelId="{D2B5C279-FBDD-4D3B-87BD-A0DDF28AC74F}">
      <dgm:prSet phldrT="[テキスト]" custT="1"/>
      <dgm:spPr/>
      <dgm:t>
        <a:bodyPr/>
        <a:lstStyle/>
        <a:p>
          <a:r>
            <a:rPr kumimoji="1" lang="ja-JP" altLang="en-US" sz="2800" dirty="0" smtClean="0"/>
            <a:t>認知</a:t>
          </a:r>
          <a:endParaRPr kumimoji="1" lang="ja-JP" altLang="en-US" sz="2800" dirty="0"/>
        </a:p>
      </dgm:t>
    </dgm:pt>
    <dgm:pt modelId="{027F9A73-4A34-447B-87F3-2DB2CFC52CF3}" type="parTrans" cxnId="{5D1BBA24-6F95-4360-B748-D89543797581}">
      <dgm:prSet/>
      <dgm:spPr/>
      <dgm:t>
        <a:bodyPr/>
        <a:lstStyle/>
        <a:p>
          <a:endParaRPr kumimoji="1" lang="ja-JP" altLang="en-US"/>
        </a:p>
      </dgm:t>
    </dgm:pt>
    <dgm:pt modelId="{71F6739F-0E9B-40A6-BBAF-312B671F2AFC}" type="sibTrans" cxnId="{5D1BBA24-6F95-4360-B748-D89543797581}">
      <dgm:prSet/>
      <dgm:spPr/>
      <dgm:t>
        <a:bodyPr/>
        <a:lstStyle/>
        <a:p>
          <a:endParaRPr kumimoji="1" lang="ja-JP" altLang="en-US"/>
        </a:p>
      </dgm:t>
    </dgm:pt>
    <dgm:pt modelId="{13A6582E-32DF-4A42-80FE-068E778F5740}">
      <dgm:prSet phldrT="[テキスト]" custT="1"/>
      <dgm:spPr/>
      <dgm:t>
        <a:bodyPr/>
        <a:lstStyle/>
        <a:p>
          <a:r>
            <a:rPr kumimoji="1" lang="ja-JP" altLang="en-US" sz="2800" dirty="0" smtClean="0"/>
            <a:t>理解</a:t>
          </a:r>
          <a:endParaRPr kumimoji="1" lang="ja-JP" altLang="en-US" sz="2800" dirty="0"/>
        </a:p>
      </dgm:t>
    </dgm:pt>
    <dgm:pt modelId="{6FC1A600-6C6C-41C0-A28F-1776DAA0DEBF}" type="parTrans" cxnId="{57301414-E9BE-4AB2-9C1B-F8FB8E0D2B37}">
      <dgm:prSet/>
      <dgm:spPr/>
      <dgm:t>
        <a:bodyPr/>
        <a:lstStyle/>
        <a:p>
          <a:endParaRPr kumimoji="1" lang="ja-JP" altLang="en-US"/>
        </a:p>
      </dgm:t>
    </dgm:pt>
    <dgm:pt modelId="{EF15B90E-F4B4-4DED-BA7E-BF8B24D52FF4}" type="sibTrans" cxnId="{57301414-E9BE-4AB2-9C1B-F8FB8E0D2B37}">
      <dgm:prSet/>
      <dgm:spPr/>
      <dgm:t>
        <a:bodyPr/>
        <a:lstStyle/>
        <a:p>
          <a:endParaRPr kumimoji="1" lang="ja-JP" altLang="en-US"/>
        </a:p>
      </dgm:t>
    </dgm:pt>
    <dgm:pt modelId="{FE12603D-0A18-464A-A55B-62FC116807C4}">
      <dgm:prSet phldrT="[テキスト]" custT="1"/>
      <dgm:spPr/>
      <dgm:t>
        <a:bodyPr/>
        <a:lstStyle/>
        <a:p>
          <a:r>
            <a:rPr kumimoji="1" lang="ja-JP" altLang="en-US" sz="2800" dirty="0" smtClean="0"/>
            <a:t>好意</a:t>
          </a:r>
          <a:endParaRPr kumimoji="1" lang="ja-JP" altLang="en-US" sz="2800" dirty="0"/>
        </a:p>
      </dgm:t>
    </dgm:pt>
    <dgm:pt modelId="{B250BF50-3766-414D-9501-73A173D4CF3E}" type="parTrans" cxnId="{BB3A6875-985A-4F79-A0FD-E600A59938BB}">
      <dgm:prSet/>
      <dgm:spPr/>
      <dgm:t>
        <a:bodyPr/>
        <a:lstStyle/>
        <a:p>
          <a:endParaRPr kumimoji="1" lang="ja-JP" altLang="en-US"/>
        </a:p>
      </dgm:t>
    </dgm:pt>
    <dgm:pt modelId="{38917763-AC07-4FB3-A5DE-B9A54E43768F}" type="sibTrans" cxnId="{BB3A6875-985A-4F79-A0FD-E600A59938BB}">
      <dgm:prSet/>
      <dgm:spPr/>
      <dgm:t>
        <a:bodyPr/>
        <a:lstStyle/>
        <a:p>
          <a:endParaRPr kumimoji="1" lang="ja-JP" altLang="en-US"/>
        </a:p>
      </dgm:t>
    </dgm:pt>
    <dgm:pt modelId="{CB40C152-9AC3-42E0-9BD8-486B1FCCE1EE}">
      <dgm:prSet phldrT="[テキスト]" custT="1"/>
      <dgm:spPr/>
      <dgm:t>
        <a:bodyPr/>
        <a:lstStyle/>
        <a:p>
          <a:r>
            <a:rPr kumimoji="1" lang="ja-JP" altLang="en-US" sz="2800" dirty="0" smtClean="0"/>
            <a:t>購買意欲</a:t>
          </a:r>
          <a:endParaRPr kumimoji="1" lang="ja-JP" altLang="en-US" sz="2800" dirty="0"/>
        </a:p>
      </dgm:t>
    </dgm:pt>
    <dgm:pt modelId="{63549EEC-E115-4DD4-A662-D5F842852418}" type="parTrans" cxnId="{791ADB46-D60A-40A9-B4E6-006F00A1AE2E}">
      <dgm:prSet/>
      <dgm:spPr/>
      <dgm:t>
        <a:bodyPr/>
        <a:lstStyle/>
        <a:p>
          <a:endParaRPr kumimoji="1" lang="ja-JP" altLang="en-US"/>
        </a:p>
      </dgm:t>
    </dgm:pt>
    <dgm:pt modelId="{F0E42467-F733-433F-8F5B-D7AF348A3CDF}" type="sibTrans" cxnId="{791ADB46-D60A-40A9-B4E6-006F00A1AE2E}">
      <dgm:prSet/>
      <dgm:spPr/>
      <dgm:t>
        <a:bodyPr/>
        <a:lstStyle/>
        <a:p>
          <a:endParaRPr kumimoji="1" lang="ja-JP" altLang="en-US"/>
        </a:p>
      </dgm:t>
    </dgm:pt>
    <dgm:pt modelId="{7ADFECF7-F80D-4DAF-BFB1-473218DF82A1}">
      <dgm:prSet phldrT="[テキスト]" custT="1"/>
      <dgm:spPr/>
      <dgm:t>
        <a:bodyPr/>
        <a:lstStyle/>
        <a:p>
          <a:r>
            <a:rPr kumimoji="1" lang="ja-JP" altLang="en-US" sz="2800" dirty="0" smtClean="0"/>
            <a:t>購買</a:t>
          </a:r>
          <a:endParaRPr kumimoji="1" lang="ja-JP" altLang="en-US" sz="2800" dirty="0"/>
        </a:p>
      </dgm:t>
    </dgm:pt>
    <dgm:pt modelId="{ABF6A016-7AB7-4703-A369-07960EB49821}" type="parTrans" cxnId="{72813F2B-57C9-4BF8-B697-44E3920A9889}">
      <dgm:prSet/>
      <dgm:spPr/>
      <dgm:t>
        <a:bodyPr/>
        <a:lstStyle/>
        <a:p>
          <a:endParaRPr kumimoji="1" lang="ja-JP" altLang="en-US"/>
        </a:p>
      </dgm:t>
    </dgm:pt>
    <dgm:pt modelId="{8A94E83D-CBE9-48BD-8982-55B2EEE9E50D}" type="sibTrans" cxnId="{72813F2B-57C9-4BF8-B697-44E3920A9889}">
      <dgm:prSet/>
      <dgm:spPr/>
      <dgm:t>
        <a:bodyPr/>
        <a:lstStyle/>
        <a:p>
          <a:endParaRPr kumimoji="1" lang="ja-JP" altLang="en-US"/>
        </a:p>
      </dgm:t>
    </dgm:pt>
    <dgm:pt modelId="{C6EC2523-55E1-4C2C-8728-BD23A00CC597}" type="pres">
      <dgm:prSet presAssocID="{2C86D7AB-D5A9-42B5-887B-1E7CC1EB640C}" presName="arrowDiagram" presStyleCnt="0">
        <dgm:presLayoutVars>
          <dgm:chMax val="5"/>
          <dgm:dir/>
          <dgm:resizeHandles val="exact"/>
        </dgm:presLayoutVars>
      </dgm:prSet>
      <dgm:spPr/>
    </dgm:pt>
    <dgm:pt modelId="{EB531F7E-BF4F-4A90-A6EA-59ED1D587C79}" type="pres">
      <dgm:prSet presAssocID="{2C86D7AB-D5A9-42B5-887B-1E7CC1EB640C}" presName="arrow" presStyleLbl="bgShp" presStyleIdx="0" presStyleCnt="1" custLinFactNeighborX="997" custLinFactNeighborY="-2004"/>
      <dgm:spPr/>
    </dgm:pt>
    <dgm:pt modelId="{81D12FD3-2787-4FDE-8EA1-0874B5D3AC8F}" type="pres">
      <dgm:prSet presAssocID="{2C86D7AB-D5A9-42B5-887B-1E7CC1EB640C}" presName="arrowDiagram5" presStyleCnt="0"/>
      <dgm:spPr/>
    </dgm:pt>
    <dgm:pt modelId="{5131479A-59C8-4C83-B40D-68A42D5CE816}" type="pres">
      <dgm:prSet presAssocID="{D2B5C279-FBDD-4D3B-87BD-A0DDF28AC74F}" presName="bullet5a" presStyleLbl="node1" presStyleIdx="0" presStyleCnt="5"/>
      <dgm:spPr>
        <a:solidFill>
          <a:srgbClr val="A7E4FF"/>
        </a:solidFill>
      </dgm:spPr>
    </dgm:pt>
    <dgm:pt modelId="{87E7DEA1-E4B6-4ADB-9E32-D2FFFC3323DF}" type="pres">
      <dgm:prSet presAssocID="{D2B5C279-FBDD-4D3B-87BD-A0DDF28AC74F}" presName="textBox5a" presStyleLbl="revTx" presStyleIdx="0" presStyleCnt="5">
        <dgm:presLayoutVars>
          <dgm:bulletEnabled val="1"/>
        </dgm:presLayoutVars>
      </dgm:prSet>
      <dgm:spPr/>
      <dgm:t>
        <a:bodyPr/>
        <a:lstStyle/>
        <a:p>
          <a:endParaRPr kumimoji="1" lang="ja-JP" altLang="en-US"/>
        </a:p>
      </dgm:t>
    </dgm:pt>
    <dgm:pt modelId="{3265340C-37E0-4A73-84A3-6162B671D92F}" type="pres">
      <dgm:prSet presAssocID="{13A6582E-32DF-4A42-80FE-068E778F5740}" presName="bullet5b" presStyleLbl="node1" presStyleIdx="1" presStyleCnt="5"/>
      <dgm:spPr>
        <a:solidFill>
          <a:srgbClr val="A7E4FF"/>
        </a:solidFill>
      </dgm:spPr>
    </dgm:pt>
    <dgm:pt modelId="{47A35CB0-B620-4D44-9E3C-603DD3363B6E}" type="pres">
      <dgm:prSet presAssocID="{13A6582E-32DF-4A42-80FE-068E778F5740}" presName="textBox5b" presStyleLbl="revTx" presStyleIdx="1" presStyleCnt="5">
        <dgm:presLayoutVars>
          <dgm:bulletEnabled val="1"/>
        </dgm:presLayoutVars>
      </dgm:prSet>
      <dgm:spPr/>
      <dgm:t>
        <a:bodyPr/>
        <a:lstStyle/>
        <a:p>
          <a:endParaRPr kumimoji="1" lang="ja-JP" altLang="en-US"/>
        </a:p>
      </dgm:t>
    </dgm:pt>
    <dgm:pt modelId="{44D97C46-94EA-4097-95CE-C0460203697D}" type="pres">
      <dgm:prSet presAssocID="{FE12603D-0A18-464A-A55B-62FC116807C4}" presName="bullet5c" presStyleLbl="node1" presStyleIdx="2" presStyleCnt="5"/>
      <dgm:spPr>
        <a:solidFill>
          <a:srgbClr val="A7E4FF"/>
        </a:solidFill>
      </dgm:spPr>
    </dgm:pt>
    <dgm:pt modelId="{14CA766E-EDAE-49DA-B498-43FA840CEABF}" type="pres">
      <dgm:prSet presAssocID="{FE12603D-0A18-464A-A55B-62FC116807C4}" presName="textBox5c" presStyleLbl="revTx" presStyleIdx="2" presStyleCnt="5">
        <dgm:presLayoutVars>
          <dgm:bulletEnabled val="1"/>
        </dgm:presLayoutVars>
      </dgm:prSet>
      <dgm:spPr/>
      <dgm:t>
        <a:bodyPr/>
        <a:lstStyle/>
        <a:p>
          <a:endParaRPr kumimoji="1" lang="ja-JP" altLang="en-US"/>
        </a:p>
      </dgm:t>
    </dgm:pt>
    <dgm:pt modelId="{47EFF805-015C-42D3-988B-D11308E8C62C}" type="pres">
      <dgm:prSet presAssocID="{CB40C152-9AC3-42E0-9BD8-486B1FCCE1EE}" presName="bullet5d" presStyleLbl="node1" presStyleIdx="3" presStyleCnt="5"/>
      <dgm:spPr>
        <a:solidFill>
          <a:srgbClr val="A7E4FF"/>
        </a:solidFill>
      </dgm:spPr>
    </dgm:pt>
    <dgm:pt modelId="{7F0D99B2-B42A-450E-B0E7-FA4F2253C3FF}" type="pres">
      <dgm:prSet presAssocID="{CB40C152-9AC3-42E0-9BD8-486B1FCCE1EE}" presName="textBox5d" presStyleLbl="revTx" presStyleIdx="3" presStyleCnt="5" custScaleX="130557" custLinFactNeighborX="9312" custLinFactNeighborY="7782">
        <dgm:presLayoutVars>
          <dgm:bulletEnabled val="1"/>
        </dgm:presLayoutVars>
      </dgm:prSet>
      <dgm:spPr/>
      <dgm:t>
        <a:bodyPr/>
        <a:lstStyle/>
        <a:p>
          <a:endParaRPr kumimoji="1" lang="ja-JP" altLang="en-US"/>
        </a:p>
      </dgm:t>
    </dgm:pt>
    <dgm:pt modelId="{4EF72D0C-2CB3-4D14-9810-DE6819547AED}" type="pres">
      <dgm:prSet presAssocID="{7ADFECF7-F80D-4DAF-BFB1-473218DF82A1}" presName="bullet5e" presStyleLbl="node1" presStyleIdx="4" presStyleCnt="5"/>
      <dgm:spPr>
        <a:solidFill>
          <a:srgbClr val="A7E4FF"/>
        </a:solidFill>
      </dgm:spPr>
    </dgm:pt>
    <dgm:pt modelId="{5CD19609-AE94-4FA9-936C-26B32E8CFF59}" type="pres">
      <dgm:prSet presAssocID="{7ADFECF7-F80D-4DAF-BFB1-473218DF82A1}" presName="textBox5e" presStyleLbl="revTx" presStyleIdx="4" presStyleCnt="5">
        <dgm:presLayoutVars>
          <dgm:bulletEnabled val="1"/>
        </dgm:presLayoutVars>
      </dgm:prSet>
      <dgm:spPr/>
      <dgm:t>
        <a:bodyPr/>
        <a:lstStyle/>
        <a:p>
          <a:endParaRPr kumimoji="1" lang="ja-JP" altLang="en-US"/>
        </a:p>
      </dgm:t>
    </dgm:pt>
  </dgm:ptLst>
  <dgm:cxnLst>
    <dgm:cxn modelId="{80671C9C-00BC-4304-9D36-733B27BE7C56}" type="presOf" srcId="{13A6582E-32DF-4A42-80FE-068E778F5740}" destId="{47A35CB0-B620-4D44-9E3C-603DD3363B6E}" srcOrd="0" destOrd="0" presId="urn:microsoft.com/office/officeart/2005/8/layout/arrow2"/>
    <dgm:cxn modelId="{72813F2B-57C9-4BF8-B697-44E3920A9889}" srcId="{2C86D7AB-D5A9-42B5-887B-1E7CC1EB640C}" destId="{7ADFECF7-F80D-4DAF-BFB1-473218DF82A1}" srcOrd="4" destOrd="0" parTransId="{ABF6A016-7AB7-4703-A369-07960EB49821}" sibTransId="{8A94E83D-CBE9-48BD-8982-55B2EEE9E50D}"/>
    <dgm:cxn modelId="{57301414-E9BE-4AB2-9C1B-F8FB8E0D2B37}" srcId="{2C86D7AB-D5A9-42B5-887B-1E7CC1EB640C}" destId="{13A6582E-32DF-4A42-80FE-068E778F5740}" srcOrd="1" destOrd="0" parTransId="{6FC1A600-6C6C-41C0-A28F-1776DAA0DEBF}" sibTransId="{EF15B90E-F4B4-4DED-BA7E-BF8B24D52FF4}"/>
    <dgm:cxn modelId="{7044A8C2-A07A-41F1-8369-587D95BC2C3E}" type="presOf" srcId="{7ADFECF7-F80D-4DAF-BFB1-473218DF82A1}" destId="{5CD19609-AE94-4FA9-936C-26B32E8CFF59}" srcOrd="0" destOrd="0" presId="urn:microsoft.com/office/officeart/2005/8/layout/arrow2"/>
    <dgm:cxn modelId="{E0922BCA-3A83-4BFE-B32F-DAB7629D4539}" type="presOf" srcId="{D2B5C279-FBDD-4D3B-87BD-A0DDF28AC74F}" destId="{87E7DEA1-E4B6-4ADB-9E32-D2FFFC3323DF}" srcOrd="0" destOrd="0" presId="urn:microsoft.com/office/officeart/2005/8/layout/arrow2"/>
    <dgm:cxn modelId="{5D1BBA24-6F95-4360-B748-D89543797581}" srcId="{2C86D7AB-D5A9-42B5-887B-1E7CC1EB640C}" destId="{D2B5C279-FBDD-4D3B-87BD-A0DDF28AC74F}" srcOrd="0" destOrd="0" parTransId="{027F9A73-4A34-447B-87F3-2DB2CFC52CF3}" sibTransId="{71F6739F-0E9B-40A6-BBAF-312B671F2AFC}"/>
    <dgm:cxn modelId="{791ADB46-D60A-40A9-B4E6-006F00A1AE2E}" srcId="{2C86D7AB-D5A9-42B5-887B-1E7CC1EB640C}" destId="{CB40C152-9AC3-42E0-9BD8-486B1FCCE1EE}" srcOrd="3" destOrd="0" parTransId="{63549EEC-E115-4DD4-A662-D5F842852418}" sibTransId="{F0E42467-F733-433F-8F5B-D7AF348A3CDF}"/>
    <dgm:cxn modelId="{1C3C9B35-6786-427C-BE62-9F69A1C60588}" type="presOf" srcId="{FE12603D-0A18-464A-A55B-62FC116807C4}" destId="{14CA766E-EDAE-49DA-B498-43FA840CEABF}" srcOrd="0" destOrd="0" presId="urn:microsoft.com/office/officeart/2005/8/layout/arrow2"/>
    <dgm:cxn modelId="{DCCA88B4-42CF-4681-9E47-FF0A99B74186}" type="presOf" srcId="{CB40C152-9AC3-42E0-9BD8-486B1FCCE1EE}" destId="{7F0D99B2-B42A-450E-B0E7-FA4F2253C3FF}" srcOrd="0" destOrd="0" presId="urn:microsoft.com/office/officeart/2005/8/layout/arrow2"/>
    <dgm:cxn modelId="{603F2275-12EA-4290-B564-E9415431E929}" type="presOf" srcId="{2C86D7AB-D5A9-42B5-887B-1E7CC1EB640C}" destId="{C6EC2523-55E1-4C2C-8728-BD23A00CC597}" srcOrd="0" destOrd="0" presId="urn:microsoft.com/office/officeart/2005/8/layout/arrow2"/>
    <dgm:cxn modelId="{BB3A6875-985A-4F79-A0FD-E600A59938BB}" srcId="{2C86D7AB-D5A9-42B5-887B-1E7CC1EB640C}" destId="{FE12603D-0A18-464A-A55B-62FC116807C4}" srcOrd="2" destOrd="0" parTransId="{B250BF50-3766-414D-9501-73A173D4CF3E}" sibTransId="{38917763-AC07-4FB3-A5DE-B9A54E43768F}"/>
    <dgm:cxn modelId="{62CFF635-EFAE-4635-9DB8-EAD636FB3615}" type="presParOf" srcId="{C6EC2523-55E1-4C2C-8728-BD23A00CC597}" destId="{EB531F7E-BF4F-4A90-A6EA-59ED1D587C79}" srcOrd="0" destOrd="0" presId="urn:microsoft.com/office/officeart/2005/8/layout/arrow2"/>
    <dgm:cxn modelId="{DFE2DEBD-B850-4E52-A17E-798BB34F8973}" type="presParOf" srcId="{C6EC2523-55E1-4C2C-8728-BD23A00CC597}" destId="{81D12FD3-2787-4FDE-8EA1-0874B5D3AC8F}" srcOrd="1" destOrd="0" presId="urn:microsoft.com/office/officeart/2005/8/layout/arrow2"/>
    <dgm:cxn modelId="{AD29CDED-0686-488D-8DCB-F830AD02FA48}" type="presParOf" srcId="{81D12FD3-2787-4FDE-8EA1-0874B5D3AC8F}" destId="{5131479A-59C8-4C83-B40D-68A42D5CE816}" srcOrd="0" destOrd="0" presId="urn:microsoft.com/office/officeart/2005/8/layout/arrow2"/>
    <dgm:cxn modelId="{E3DA13B1-3074-4412-A133-DDF8936919CF}" type="presParOf" srcId="{81D12FD3-2787-4FDE-8EA1-0874B5D3AC8F}" destId="{87E7DEA1-E4B6-4ADB-9E32-D2FFFC3323DF}" srcOrd="1" destOrd="0" presId="urn:microsoft.com/office/officeart/2005/8/layout/arrow2"/>
    <dgm:cxn modelId="{8ED38925-6D51-4844-9E2C-4245BB8987DB}" type="presParOf" srcId="{81D12FD3-2787-4FDE-8EA1-0874B5D3AC8F}" destId="{3265340C-37E0-4A73-84A3-6162B671D92F}" srcOrd="2" destOrd="0" presId="urn:microsoft.com/office/officeart/2005/8/layout/arrow2"/>
    <dgm:cxn modelId="{AEFA0F8F-B8CF-4488-AE5F-539B104D5E23}" type="presParOf" srcId="{81D12FD3-2787-4FDE-8EA1-0874B5D3AC8F}" destId="{47A35CB0-B620-4D44-9E3C-603DD3363B6E}" srcOrd="3" destOrd="0" presId="urn:microsoft.com/office/officeart/2005/8/layout/arrow2"/>
    <dgm:cxn modelId="{F990EA6C-D1E6-4E7B-8C49-563432A9D9D0}" type="presParOf" srcId="{81D12FD3-2787-4FDE-8EA1-0874B5D3AC8F}" destId="{44D97C46-94EA-4097-95CE-C0460203697D}" srcOrd="4" destOrd="0" presId="urn:microsoft.com/office/officeart/2005/8/layout/arrow2"/>
    <dgm:cxn modelId="{60983E8B-B9C1-4025-894E-7CE1D946DD93}" type="presParOf" srcId="{81D12FD3-2787-4FDE-8EA1-0874B5D3AC8F}" destId="{14CA766E-EDAE-49DA-B498-43FA840CEABF}" srcOrd="5" destOrd="0" presId="urn:microsoft.com/office/officeart/2005/8/layout/arrow2"/>
    <dgm:cxn modelId="{242B095A-91D6-4333-98BF-F3A815E2DC65}" type="presParOf" srcId="{81D12FD3-2787-4FDE-8EA1-0874B5D3AC8F}" destId="{47EFF805-015C-42D3-988B-D11308E8C62C}" srcOrd="6" destOrd="0" presId="urn:microsoft.com/office/officeart/2005/8/layout/arrow2"/>
    <dgm:cxn modelId="{5F6BF916-76EC-4AA7-96C8-E9FEC980D2E1}" type="presParOf" srcId="{81D12FD3-2787-4FDE-8EA1-0874B5D3AC8F}" destId="{7F0D99B2-B42A-450E-B0E7-FA4F2253C3FF}" srcOrd="7" destOrd="0" presId="urn:microsoft.com/office/officeart/2005/8/layout/arrow2"/>
    <dgm:cxn modelId="{7B353F4C-4B60-4946-8B54-69668A448087}" type="presParOf" srcId="{81D12FD3-2787-4FDE-8EA1-0874B5D3AC8F}" destId="{4EF72D0C-2CB3-4D14-9810-DE6819547AED}" srcOrd="8" destOrd="0" presId="urn:microsoft.com/office/officeart/2005/8/layout/arrow2"/>
    <dgm:cxn modelId="{D87C3199-1DC2-457F-8AE7-D83751EF5287}" type="presParOf" srcId="{81D12FD3-2787-4FDE-8EA1-0874B5D3AC8F}" destId="{5CD19609-AE94-4FA9-936C-26B32E8CFF59}" srcOrd="9"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293F5AE-F409-49D6-A1DD-B356CF1F81A4}" type="doc">
      <dgm:prSet loTypeId="urn:microsoft.com/office/officeart/2005/8/layout/equation2" loCatId="process" qsTypeId="urn:microsoft.com/office/officeart/2005/8/quickstyle/simple1" qsCatId="simple" csTypeId="urn:microsoft.com/office/officeart/2005/8/colors/accent5_1" csCatId="accent5" phldr="1"/>
      <dgm:spPr/>
    </dgm:pt>
    <dgm:pt modelId="{F01514E4-9B2C-4138-A162-BFBF6B24A12A}">
      <dgm:prSet phldrT="[テキスト]" custT="1"/>
      <dgm:spPr>
        <a:ln>
          <a:solidFill>
            <a:srgbClr val="FF0000"/>
          </a:solidFill>
        </a:ln>
      </dgm:spPr>
      <dgm:t>
        <a:bodyPr/>
        <a:lstStyle/>
        <a:p>
          <a:r>
            <a:rPr kumimoji="1" lang="en-US" altLang="ja-JP" sz="3600" dirty="0" smtClean="0"/>
            <a:t>PP</a:t>
          </a:r>
        </a:p>
      </dgm:t>
    </dgm:pt>
    <dgm:pt modelId="{3CDBF01F-2C0A-4637-A0C5-6AD514FC280C}" type="parTrans" cxnId="{8249028C-AB10-40D9-9FF5-A34F1490D63A}">
      <dgm:prSet/>
      <dgm:spPr/>
      <dgm:t>
        <a:bodyPr/>
        <a:lstStyle/>
        <a:p>
          <a:endParaRPr kumimoji="1" lang="ja-JP" altLang="en-US"/>
        </a:p>
      </dgm:t>
    </dgm:pt>
    <dgm:pt modelId="{208AC81D-AEEC-4D6A-B58A-C9A3FCD4A234}" type="sibTrans" cxnId="{8249028C-AB10-40D9-9FF5-A34F1490D63A}">
      <dgm:prSet/>
      <dgm:spPr/>
      <dgm:t>
        <a:bodyPr/>
        <a:lstStyle/>
        <a:p>
          <a:endParaRPr kumimoji="1" lang="ja-JP" altLang="en-US"/>
        </a:p>
      </dgm:t>
    </dgm:pt>
    <dgm:pt modelId="{41DA04DA-15C8-4705-80D4-30C1A712A7A0}">
      <dgm:prSet phldrT="[テキスト]"/>
      <dgm:spPr/>
      <dgm:t>
        <a:bodyPr/>
        <a:lstStyle/>
        <a:p>
          <a:r>
            <a:rPr kumimoji="1" lang="ja-JP" altLang="en-US" dirty="0" smtClean="0"/>
            <a:t>通常のテレビ広告、</a:t>
          </a:r>
          <a:endParaRPr kumimoji="1" lang="en-US" altLang="ja-JP" dirty="0" smtClean="0"/>
        </a:p>
        <a:p>
          <a:r>
            <a:rPr kumimoji="1" lang="ja-JP" altLang="en-US" dirty="0" smtClean="0"/>
            <a:t>ラジオ広告、雑誌広告など</a:t>
          </a:r>
          <a:endParaRPr kumimoji="1" lang="ja-JP" altLang="en-US" dirty="0"/>
        </a:p>
      </dgm:t>
    </dgm:pt>
    <dgm:pt modelId="{D41B946C-FD22-482E-84A4-342DA216B88D}" type="parTrans" cxnId="{56FC015A-E73F-4A2A-A468-D16E27ABEA4C}">
      <dgm:prSet/>
      <dgm:spPr/>
      <dgm:t>
        <a:bodyPr/>
        <a:lstStyle/>
        <a:p>
          <a:endParaRPr kumimoji="1" lang="ja-JP" altLang="en-US"/>
        </a:p>
      </dgm:t>
    </dgm:pt>
    <dgm:pt modelId="{8255B42A-3414-4AAA-A19B-62A796C8C743}" type="sibTrans" cxnId="{56FC015A-E73F-4A2A-A468-D16E27ABEA4C}">
      <dgm:prSet/>
      <dgm:spPr/>
      <dgm:t>
        <a:bodyPr/>
        <a:lstStyle/>
        <a:p>
          <a:endParaRPr kumimoji="1" lang="ja-JP" altLang="en-US"/>
        </a:p>
      </dgm:t>
    </dgm:pt>
    <dgm:pt modelId="{610EF688-FAFC-405A-8D5D-1012315E5B98}">
      <dgm:prSet phldrT="[テキスト]"/>
      <dgm:spPr/>
      <dgm:t>
        <a:bodyPr/>
        <a:lstStyle/>
        <a:p>
          <a:r>
            <a:rPr kumimoji="1" lang="ja-JP" altLang="en-US" dirty="0" smtClean="0"/>
            <a:t>購買</a:t>
          </a:r>
          <a:endParaRPr kumimoji="1" lang="ja-JP" altLang="en-US" dirty="0"/>
        </a:p>
      </dgm:t>
    </dgm:pt>
    <dgm:pt modelId="{B4A13F0A-DE06-4CBA-8A53-05DFDA5647D0}" type="parTrans" cxnId="{D311E36C-F481-4059-AAF4-896C9089285E}">
      <dgm:prSet/>
      <dgm:spPr/>
      <dgm:t>
        <a:bodyPr/>
        <a:lstStyle/>
        <a:p>
          <a:endParaRPr kumimoji="1" lang="ja-JP" altLang="en-US"/>
        </a:p>
      </dgm:t>
    </dgm:pt>
    <dgm:pt modelId="{6CF97318-5968-467E-BAD2-5D3BD1AD3315}" type="sibTrans" cxnId="{D311E36C-F481-4059-AAF4-896C9089285E}">
      <dgm:prSet/>
      <dgm:spPr/>
      <dgm:t>
        <a:bodyPr/>
        <a:lstStyle/>
        <a:p>
          <a:endParaRPr kumimoji="1" lang="ja-JP" altLang="en-US"/>
        </a:p>
      </dgm:t>
    </dgm:pt>
    <dgm:pt modelId="{9AFE0AF0-85E0-4527-8F66-8DDB9E851DB8}" type="pres">
      <dgm:prSet presAssocID="{8293F5AE-F409-49D6-A1DD-B356CF1F81A4}" presName="Name0" presStyleCnt="0">
        <dgm:presLayoutVars>
          <dgm:dir/>
          <dgm:resizeHandles val="exact"/>
        </dgm:presLayoutVars>
      </dgm:prSet>
      <dgm:spPr/>
    </dgm:pt>
    <dgm:pt modelId="{23F07760-6E61-4E7A-95DA-EE8E56282B84}" type="pres">
      <dgm:prSet presAssocID="{8293F5AE-F409-49D6-A1DD-B356CF1F81A4}" presName="vNodes" presStyleCnt="0"/>
      <dgm:spPr/>
    </dgm:pt>
    <dgm:pt modelId="{49BB2FEF-CC53-418A-BAEB-C7B1CA05B060}" type="pres">
      <dgm:prSet presAssocID="{F01514E4-9B2C-4138-A162-BFBF6B24A12A}" presName="node" presStyleLbl="node1" presStyleIdx="0" presStyleCnt="3" custScaleX="465809">
        <dgm:presLayoutVars>
          <dgm:bulletEnabled val="1"/>
        </dgm:presLayoutVars>
      </dgm:prSet>
      <dgm:spPr/>
      <dgm:t>
        <a:bodyPr/>
        <a:lstStyle/>
        <a:p>
          <a:endParaRPr kumimoji="1" lang="ja-JP" altLang="en-US"/>
        </a:p>
      </dgm:t>
    </dgm:pt>
    <dgm:pt modelId="{70F719E6-654B-4387-A656-78CC1D90C2EF}" type="pres">
      <dgm:prSet presAssocID="{208AC81D-AEEC-4D6A-B58A-C9A3FCD4A234}" presName="spacerT" presStyleCnt="0"/>
      <dgm:spPr/>
    </dgm:pt>
    <dgm:pt modelId="{586657B5-9E3F-4246-A289-3ED4F365DBE7}" type="pres">
      <dgm:prSet presAssocID="{208AC81D-AEEC-4D6A-B58A-C9A3FCD4A234}" presName="sibTrans" presStyleLbl="sibTrans2D1" presStyleIdx="0" presStyleCnt="2"/>
      <dgm:spPr/>
      <dgm:t>
        <a:bodyPr/>
        <a:lstStyle/>
        <a:p>
          <a:endParaRPr kumimoji="1" lang="ja-JP" altLang="en-US"/>
        </a:p>
      </dgm:t>
    </dgm:pt>
    <dgm:pt modelId="{84552A35-FB43-44A6-978C-58AB49F51872}" type="pres">
      <dgm:prSet presAssocID="{208AC81D-AEEC-4D6A-B58A-C9A3FCD4A234}" presName="spacerB" presStyleCnt="0"/>
      <dgm:spPr/>
    </dgm:pt>
    <dgm:pt modelId="{CA8F745F-CE60-47EE-A026-CC5472BE9C14}" type="pres">
      <dgm:prSet presAssocID="{41DA04DA-15C8-4705-80D4-30C1A712A7A0}" presName="node" presStyleLbl="node1" presStyleIdx="1" presStyleCnt="3" custScaleX="467069">
        <dgm:presLayoutVars>
          <dgm:bulletEnabled val="1"/>
        </dgm:presLayoutVars>
      </dgm:prSet>
      <dgm:spPr/>
      <dgm:t>
        <a:bodyPr/>
        <a:lstStyle/>
        <a:p>
          <a:endParaRPr kumimoji="1" lang="ja-JP" altLang="en-US"/>
        </a:p>
      </dgm:t>
    </dgm:pt>
    <dgm:pt modelId="{26F26B51-1794-41AB-9D0D-C01ECCD634F7}" type="pres">
      <dgm:prSet presAssocID="{8293F5AE-F409-49D6-A1DD-B356CF1F81A4}" presName="sibTransLast" presStyleLbl="sibTrans2D1" presStyleIdx="1" presStyleCnt="2"/>
      <dgm:spPr/>
      <dgm:t>
        <a:bodyPr/>
        <a:lstStyle/>
        <a:p>
          <a:endParaRPr kumimoji="1" lang="ja-JP" altLang="en-US"/>
        </a:p>
      </dgm:t>
    </dgm:pt>
    <dgm:pt modelId="{D400DC99-936D-4AE4-9740-67A44242EAE3}" type="pres">
      <dgm:prSet presAssocID="{8293F5AE-F409-49D6-A1DD-B356CF1F81A4}" presName="connectorText" presStyleLbl="sibTrans2D1" presStyleIdx="1" presStyleCnt="2"/>
      <dgm:spPr/>
      <dgm:t>
        <a:bodyPr/>
        <a:lstStyle/>
        <a:p>
          <a:endParaRPr kumimoji="1" lang="ja-JP" altLang="en-US"/>
        </a:p>
      </dgm:t>
    </dgm:pt>
    <dgm:pt modelId="{5015FE53-A221-4BA1-97FB-B0938048F610}" type="pres">
      <dgm:prSet presAssocID="{8293F5AE-F409-49D6-A1DD-B356CF1F81A4}" presName="lastNode" presStyleLbl="node1" presStyleIdx="2" presStyleCnt="3">
        <dgm:presLayoutVars>
          <dgm:bulletEnabled val="1"/>
        </dgm:presLayoutVars>
      </dgm:prSet>
      <dgm:spPr/>
      <dgm:t>
        <a:bodyPr/>
        <a:lstStyle/>
        <a:p>
          <a:endParaRPr kumimoji="1" lang="ja-JP" altLang="en-US"/>
        </a:p>
      </dgm:t>
    </dgm:pt>
  </dgm:ptLst>
  <dgm:cxnLst>
    <dgm:cxn modelId="{BA2FAA30-8EE9-48D1-ABB3-53DB582ECDBB}" type="presOf" srcId="{41DA04DA-15C8-4705-80D4-30C1A712A7A0}" destId="{CA8F745F-CE60-47EE-A026-CC5472BE9C14}" srcOrd="0" destOrd="0" presId="urn:microsoft.com/office/officeart/2005/8/layout/equation2"/>
    <dgm:cxn modelId="{C4B1F302-6D59-4A59-843D-311E9A845EB3}" type="presOf" srcId="{8293F5AE-F409-49D6-A1DD-B356CF1F81A4}" destId="{9AFE0AF0-85E0-4527-8F66-8DDB9E851DB8}" srcOrd="0" destOrd="0" presId="urn:microsoft.com/office/officeart/2005/8/layout/equation2"/>
    <dgm:cxn modelId="{DBE3F71E-A334-4A3F-86FD-D9AF53701991}" type="presOf" srcId="{610EF688-FAFC-405A-8D5D-1012315E5B98}" destId="{5015FE53-A221-4BA1-97FB-B0938048F610}" srcOrd="0" destOrd="0" presId="urn:microsoft.com/office/officeart/2005/8/layout/equation2"/>
    <dgm:cxn modelId="{8249028C-AB10-40D9-9FF5-A34F1490D63A}" srcId="{8293F5AE-F409-49D6-A1DD-B356CF1F81A4}" destId="{F01514E4-9B2C-4138-A162-BFBF6B24A12A}" srcOrd="0" destOrd="0" parTransId="{3CDBF01F-2C0A-4637-A0C5-6AD514FC280C}" sibTransId="{208AC81D-AEEC-4D6A-B58A-C9A3FCD4A234}"/>
    <dgm:cxn modelId="{56FC015A-E73F-4A2A-A468-D16E27ABEA4C}" srcId="{8293F5AE-F409-49D6-A1DD-B356CF1F81A4}" destId="{41DA04DA-15C8-4705-80D4-30C1A712A7A0}" srcOrd="1" destOrd="0" parTransId="{D41B946C-FD22-482E-84A4-342DA216B88D}" sibTransId="{8255B42A-3414-4AAA-A19B-62A796C8C743}"/>
    <dgm:cxn modelId="{D311E36C-F481-4059-AAF4-896C9089285E}" srcId="{8293F5AE-F409-49D6-A1DD-B356CF1F81A4}" destId="{610EF688-FAFC-405A-8D5D-1012315E5B98}" srcOrd="2" destOrd="0" parTransId="{B4A13F0A-DE06-4CBA-8A53-05DFDA5647D0}" sibTransId="{6CF97318-5968-467E-BAD2-5D3BD1AD3315}"/>
    <dgm:cxn modelId="{6B569362-A6AE-4C3D-8711-6357B2A1BD42}" type="presOf" srcId="{8255B42A-3414-4AAA-A19B-62A796C8C743}" destId="{26F26B51-1794-41AB-9D0D-C01ECCD634F7}" srcOrd="0" destOrd="0" presId="urn:microsoft.com/office/officeart/2005/8/layout/equation2"/>
    <dgm:cxn modelId="{681188AA-CC83-43B6-80C2-1AEDCE0D2C94}" type="presOf" srcId="{F01514E4-9B2C-4138-A162-BFBF6B24A12A}" destId="{49BB2FEF-CC53-418A-BAEB-C7B1CA05B060}" srcOrd="0" destOrd="0" presId="urn:microsoft.com/office/officeart/2005/8/layout/equation2"/>
    <dgm:cxn modelId="{9C179BF3-710B-47ED-8596-27D48A8F13FE}" type="presOf" srcId="{208AC81D-AEEC-4D6A-B58A-C9A3FCD4A234}" destId="{586657B5-9E3F-4246-A289-3ED4F365DBE7}" srcOrd="0" destOrd="0" presId="urn:microsoft.com/office/officeart/2005/8/layout/equation2"/>
    <dgm:cxn modelId="{EDE8DD8C-23CC-4E3A-BAF9-D6231EA02B39}" type="presOf" srcId="{8255B42A-3414-4AAA-A19B-62A796C8C743}" destId="{D400DC99-936D-4AE4-9740-67A44242EAE3}" srcOrd="1" destOrd="0" presId="urn:microsoft.com/office/officeart/2005/8/layout/equation2"/>
    <dgm:cxn modelId="{D1CBDD9E-419E-4EBE-A630-FC1C6561163E}" type="presParOf" srcId="{9AFE0AF0-85E0-4527-8F66-8DDB9E851DB8}" destId="{23F07760-6E61-4E7A-95DA-EE8E56282B84}" srcOrd="0" destOrd="0" presId="urn:microsoft.com/office/officeart/2005/8/layout/equation2"/>
    <dgm:cxn modelId="{6D7F4F17-23E4-4DB0-A7FD-7E59AE2FFF9C}" type="presParOf" srcId="{23F07760-6E61-4E7A-95DA-EE8E56282B84}" destId="{49BB2FEF-CC53-418A-BAEB-C7B1CA05B060}" srcOrd="0" destOrd="0" presId="urn:microsoft.com/office/officeart/2005/8/layout/equation2"/>
    <dgm:cxn modelId="{2A28245B-A04B-4DFC-A92E-C26B24827A48}" type="presParOf" srcId="{23F07760-6E61-4E7A-95DA-EE8E56282B84}" destId="{70F719E6-654B-4387-A656-78CC1D90C2EF}" srcOrd="1" destOrd="0" presId="urn:microsoft.com/office/officeart/2005/8/layout/equation2"/>
    <dgm:cxn modelId="{226F5064-FA7D-48F9-8527-94DC3D58702E}" type="presParOf" srcId="{23F07760-6E61-4E7A-95DA-EE8E56282B84}" destId="{586657B5-9E3F-4246-A289-3ED4F365DBE7}" srcOrd="2" destOrd="0" presId="urn:microsoft.com/office/officeart/2005/8/layout/equation2"/>
    <dgm:cxn modelId="{8B613841-97DB-4B47-9ED7-833DF5B8CD87}" type="presParOf" srcId="{23F07760-6E61-4E7A-95DA-EE8E56282B84}" destId="{84552A35-FB43-44A6-978C-58AB49F51872}" srcOrd="3" destOrd="0" presId="urn:microsoft.com/office/officeart/2005/8/layout/equation2"/>
    <dgm:cxn modelId="{D169DB37-AB8C-4D80-90F8-6A840B4A6677}" type="presParOf" srcId="{23F07760-6E61-4E7A-95DA-EE8E56282B84}" destId="{CA8F745F-CE60-47EE-A026-CC5472BE9C14}" srcOrd="4" destOrd="0" presId="urn:microsoft.com/office/officeart/2005/8/layout/equation2"/>
    <dgm:cxn modelId="{1F058E07-AF6C-4EF9-BA17-DEC8524A4C19}" type="presParOf" srcId="{9AFE0AF0-85E0-4527-8F66-8DDB9E851DB8}" destId="{26F26B51-1794-41AB-9D0D-C01ECCD634F7}" srcOrd="1" destOrd="0" presId="urn:microsoft.com/office/officeart/2005/8/layout/equation2"/>
    <dgm:cxn modelId="{D60D3494-4032-4B31-9F2B-4CF30ED28199}" type="presParOf" srcId="{26F26B51-1794-41AB-9D0D-C01ECCD634F7}" destId="{D400DC99-936D-4AE4-9740-67A44242EAE3}" srcOrd="0" destOrd="0" presId="urn:microsoft.com/office/officeart/2005/8/layout/equation2"/>
    <dgm:cxn modelId="{3EA2AB1E-C6EC-46CC-B15A-D25CFF6892AC}" type="presParOf" srcId="{9AFE0AF0-85E0-4527-8F66-8DDB9E851DB8}" destId="{5015FE53-A221-4BA1-97FB-B0938048F610}" srcOrd="2" destOrd="0" presId="urn:microsoft.com/office/officeart/2005/8/layout/equati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531F7E-BF4F-4A90-A6EA-59ED1D587C79}">
      <dsp:nvSpPr>
        <dsp:cNvPr id="0" name=""/>
        <dsp:cNvSpPr/>
      </dsp:nvSpPr>
      <dsp:spPr>
        <a:xfrm>
          <a:off x="0" y="0"/>
          <a:ext cx="7224464" cy="4515290"/>
        </a:xfrm>
        <a:prstGeom prst="swooshArrow">
          <a:avLst>
            <a:gd name="adj1" fmla="val 25000"/>
            <a:gd name="adj2" fmla="val 25000"/>
          </a:avLst>
        </a:prstGeom>
        <a:solidFill>
          <a:srgbClr val="FFFF99"/>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5131479A-59C8-4C83-B40D-68A42D5CE816}">
      <dsp:nvSpPr>
        <dsp:cNvPr id="0" name=""/>
        <dsp:cNvSpPr/>
      </dsp:nvSpPr>
      <dsp:spPr>
        <a:xfrm>
          <a:off x="720080" y="3472161"/>
          <a:ext cx="166162" cy="166162"/>
        </a:xfrm>
        <a:prstGeom prst="ellipse">
          <a:avLst/>
        </a:prstGeom>
        <a:gradFill rotWithShape="0">
          <a:gsLst>
            <a:gs pos="0">
              <a:srgbClr val="FF3399"/>
            </a:gs>
            <a:gs pos="25000">
              <a:srgbClr val="FF6633"/>
            </a:gs>
            <a:gs pos="50000">
              <a:srgbClr val="FFFF00"/>
            </a:gs>
            <a:gs pos="75000">
              <a:srgbClr val="01A78F"/>
            </a:gs>
            <a:gs pos="100000">
              <a:srgbClr val="3366FF"/>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7E7DEA1-E4B6-4ADB-9E32-D2FFFC3323DF}">
      <dsp:nvSpPr>
        <dsp:cNvPr id="0" name=""/>
        <dsp:cNvSpPr/>
      </dsp:nvSpPr>
      <dsp:spPr>
        <a:xfrm>
          <a:off x="794691" y="3531153"/>
          <a:ext cx="946404" cy="107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046"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認知</a:t>
          </a:r>
          <a:endParaRPr kumimoji="1" lang="ja-JP" altLang="en-US" sz="2800" kern="1200" dirty="0"/>
        </a:p>
      </dsp:txBody>
      <dsp:txXfrm>
        <a:off x="794691" y="3531153"/>
        <a:ext cx="946404" cy="1074639"/>
      </dsp:txXfrm>
    </dsp:sp>
    <dsp:sp modelId="{3265340C-37E0-4A73-84A3-6162B671D92F}">
      <dsp:nvSpPr>
        <dsp:cNvPr id="0" name=""/>
        <dsp:cNvSpPr/>
      </dsp:nvSpPr>
      <dsp:spPr>
        <a:xfrm>
          <a:off x="1611055" y="2583846"/>
          <a:ext cx="260080" cy="260080"/>
        </a:xfrm>
        <a:prstGeom prst="ellipse">
          <a:avLst/>
        </a:prstGeom>
        <a:gradFill rotWithShape="0">
          <a:gsLst>
            <a:gs pos="0">
              <a:srgbClr val="FF3399"/>
            </a:gs>
            <a:gs pos="25000">
              <a:srgbClr val="FF6633"/>
            </a:gs>
            <a:gs pos="50000">
              <a:srgbClr val="FFFF00"/>
            </a:gs>
            <a:gs pos="75000">
              <a:srgbClr val="01A78F"/>
            </a:gs>
            <a:gs pos="100000">
              <a:srgbClr val="3366FF"/>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7A35CB0-B620-4D44-9E3C-603DD3363B6E}">
      <dsp:nvSpPr>
        <dsp:cNvPr id="0" name=""/>
        <dsp:cNvSpPr/>
      </dsp:nvSpPr>
      <dsp:spPr>
        <a:xfrm>
          <a:off x="1741095" y="2713886"/>
          <a:ext cx="1199261" cy="1891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811"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理解</a:t>
          </a:r>
          <a:endParaRPr kumimoji="1" lang="ja-JP" altLang="en-US" sz="2800" kern="1200" dirty="0"/>
        </a:p>
      </dsp:txBody>
      <dsp:txXfrm>
        <a:off x="1741095" y="2713886"/>
        <a:ext cx="1199261" cy="1891906"/>
      </dsp:txXfrm>
    </dsp:sp>
    <dsp:sp modelId="{44D97C46-94EA-4097-95CE-C0460203697D}">
      <dsp:nvSpPr>
        <dsp:cNvPr id="0" name=""/>
        <dsp:cNvSpPr/>
      </dsp:nvSpPr>
      <dsp:spPr>
        <a:xfrm>
          <a:off x="2766969" y="1894812"/>
          <a:ext cx="346774" cy="346774"/>
        </a:xfrm>
        <a:prstGeom prst="ellipse">
          <a:avLst/>
        </a:prstGeom>
        <a:gradFill rotWithShape="0">
          <a:gsLst>
            <a:gs pos="0">
              <a:srgbClr val="FF3399"/>
            </a:gs>
            <a:gs pos="0">
              <a:srgbClr val="FF3399"/>
            </a:gs>
            <a:gs pos="0">
              <a:srgbClr val="FF3399"/>
            </a:gs>
            <a:gs pos="25000">
              <a:srgbClr val="FF6633"/>
            </a:gs>
            <a:gs pos="50000">
              <a:srgbClr val="FFFF00"/>
            </a:gs>
            <a:gs pos="75000">
              <a:srgbClr val="01A78F"/>
            </a:gs>
            <a:gs pos="100000">
              <a:srgbClr val="3366FF"/>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4CA766E-EDAE-49DA-B498-43FA840CEABF}">
      <dsp:nvSpPr>
        <dsp:cNvPr id="0" name=""/>
        <dsp:cNvSpPr/>
      </dsp:nvSpPr>
      <dsp:spPr>
        <a:xfrm>
          <a:off x="2940356" y="2068200"/>
          <a:ext cx="1394321" cy="2537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749"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好意</a:t>
          </a:r>
          <a:endParaRPr kumimoji="1" lang="ja-JP" altLang="en-US" sz="2800" kern="1200" dirty="0"/>
        </a:p>
      </dsp:txBody>
      <dsp:txXfrm>
        <a:off x="2940356" y="2068200"/>
        <a:ext cx="1394321" cy="2537592"/>
      </dsp:txXfrm>
    </dsp:sp>
    <dsp:sp modelId="{47EFF805-015C-42D3-988B-D11308E8C62C}">
      <dsp:nvSpPr>
        <dsp:cNvPr id="0" name=""/>
        <dsp:cNvSpPr/>
      </dsp:nvSpPr>
      <dsp:spPr>
        <a:xfrm>
          <a:off x="4110720" y="1356590"/>
          <a:ext cx="447916" cy="447916"/>
        </a:xfrm>
        <a:prstGeom prst="ellipse">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7F0D99B2-B42A-450E-B0E7-FA4F2253C3FF}">
      <dsp:nvSpPr>
        <dsp:cNvPr id="0" name=""/>
        <dsp:cNvSpPr/>
      </dsp:nvSpPr>
      <dsp:spPr>
        <a:xfrm>
          <a:off x="4248468" y="1671051"/>
          <a:ext cx="1886408" cy="3025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342"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購買意欲</a:t>
          </a:r>
          <a:endParaRPr kumimoji="1" lang="ja-JP" altLang="en-US" sz="2800" kern="1200" dirty="0"/>
        </a:p>
      </dsp:txBody>
      <dsp:txXfrm>
        <a:off x="4248468" y="1671051"/>
        <a:ext cx="1886408" cy="3025244"/>
      </dsp:txXfrm>
    </dsp:sp>
    <dsp:sp modelId="{4EF72D0C-2CB3-4D14-9810-DE6819547AED}">
      <dsp:nvSpPr>
        <dsp:cNvPr id="0" name=""/>
        <dsp:cNvSpPr/>
      </dsp:nvSpPr>
      <dsp:spPr>
        <a:xfrm>
          <a:off x="5494204" y="997173"/>
          <a:ext cx="570732" cy="570732"/>
        </a:xfrm>
        <a:prstGeom prst="ellipse">
          <a:avLst/>
        </a:prstGeom>
        <a:solidFill>
          <a:schemeClr val="bg1"/>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CD19609-AE94-4FA9-936C-26B32E8CFF59}">
      <dsp:nvSpPr>
        <dsp:cNvPr id="0" name=""/>
        <dsp:cNvSpPr/>
      </dsp:nvSpPr>
      <dsp:spPr>
        <a:xfrm>
          <a:off x="5779571" y="1282539"/>
          <a:ext cx="1444892" cy="3323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2419"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購買</a:t>
          </a:r>
          <a:endParaRPr kumimoji="1" lang="ja-JP" altLang="en-US" sz="2800" kern="1200" dirty="0"/>
        </a:p>
      </dsp:txBody>
      <dsp:txXfrm>
        <a:off x="5779571" y="1282539"/>
        <a:ext cx="1444892" cy="332325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2B6951-3FC7-4025-9681-A2ABBA36B45B}">
      <dsp:nvSpPr>
        <dsp:cNvPr id="0" name=""/>
        <dsp:cNvSpPr/>
      </dsp:nvSpPr>
      <dsp:spPr>
        <a:xfrm>
          <a:off x="1933" y="491762"/>
          <a:ext cx="1721089" cy="688435"/>
        </a:xfrm>
        <a:prstGeom prst="chevr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kern="1200" dirty="0" smtClean="0"/>
            <a:t>未知</a:t>
          </a:r>
          <a:endParaRPr kumimoji="1" lang="ja-JP" altLang="en-US" sz="2000" kern="1200" dirty="0"/>
        </a:p>
      </dsp:txBody>
      <dsp:txXfrm>
        <a:off x="1933" y="491762"/>
        <a:ext cx="1721089" cy="688435"/>
      </dsp:txXfrm>
    </dsp:sp>
    <dsp:sp modelId="{2A53C431-19C7-45E2-B8C2-E07750923044}">
      <dsp:nvSpPr>
        <dsp:cNvPr id="0" name=""/>
        <dsp:cNvSpPr/>
      </dsp:nvSpPr>
      <dsp:spPr>
        <a:xfrm>
          <a:off x="1550914" y="491762"/>
          <a:ext cx="1721089" cy="688435"/>
        </a:xfrm>
        <a:prstGeom prst="chevron">
          <a:avLst/>
        </a:prstGeom>
        <a:gradFill rotWithShape="0">
          <a:gsLst>
            <a:gs pos="0">
              <a:schemeClr val="accent5">
                <a:hueOff val="-2483469"/>
                <a:satOff val="9953"/>
                <a:lumOff val="2157"/>
                <a:alphaOff val="0"/>
                <a:tint val="50000"/>
                <a:satMod val="300000"/>
              </a:schemeClr>
            </a:gs>
            <a:gs pos="35000">
              <a:schemeClr val="accent5">
                <a:hueOff val="-2483469"/>
                <a:satOff val="9953"/>
                <a:lumOff val="2157"/>
                <a:alphaOff val="0"/>
                <a:tint val="37000"/>
                <a:satMod val="300000"/>
              </a:schemeClr>
            </a:gs>
            <a:gs pos="100000">
              <a:schemeClr val="accent5">
                <a:hueOff val="-2483469"/>
                <a:satOff val="9953"/>
                <a:lumOff val="215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kern="1200" dirty="0" smtClean="0"/>
            <a:t>認知</a:t>
          </a:r>
          <a:endParaRPr kumimoji="1" lang="ja-JP" altLang="en-US" sz="2000" kern="1200" dirty="0"/>
        </a:p>
      </dsp:txBody>
      <dsp:txXfrm>
        <a:off x="1550914" y="491762"/>
        <a:ext cx="1721089" cy="688435"/>
      </dsp:txXfrm>
    </dsp:sp>
    <dsp:sp modelId="{FB290E67-CA66-4EE2-87E7-2771D9395694}">
      <dsp:nvSpPr>
        <dsp:cNvPr id="0" name=""/>
        <dsp:cNvSpPr/>
      </dsp:nvSpPr>
      <dsp:spPr>
        <a:xfrm>
          <a:off x="3099895" y="491762"/>
          <a:ext cx="1721089" cy="688435"/>
        </a:xfrm>
        <a:prstGeom prst="chevron">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kern="1200" dirty="0" smtClean="0"/>
            <a:t>理解</a:t>
          </a:r>
          <a:endParaRPr kumimoji="1" lang="ja-JP" altLang="en-US" sz="2000" kern="1200" dirty="0"/>
        </a:p>
      </dsp:txBody>
      <dsp:txXfrm>
        <a:off x="3099895" y="491762"/>
        <a:ext cx="1721089" cy="688435"/>
      </dsp:txXfrm>
    </dsp:sp>
    <dsp:sp modelId="{22341548-2C8A-41CB-AB9A-B4B00B4A1576}">
      <dsp:nvSpPr>
        <dsp:cNvPr id="0" name=""/>
        <dsp:cNvSpPr/>
      </dsp:nvSpPr>
      <dsp:spPr>
        <a:xfrm>
          <a:off x="4648875" y="491762"/>
          <a:ext cx="1721089" cy="688435"/>
        </a:xfrm>
        <a:prstGeom prst="chevron">
          <a:avLst/>
        </a:prstGeom>
        <a:gradFill rotWithShape="0">
          <a:gsLst>
            <a:gs pos="0">
              <a:schemeClr val="accent5">
                <a:hueOff val="-7450407"/>
                <a:satOff val="29858"/>
                <a:lumOff val="6471"/>
                <a:alphaOff val="0"/>
                <a:tint val="50000"/>
                <a:satMod val="300000"/>
              </a:schemeClr>
            </a:gs>
            <a:gs pos="35000">
              <a:schemeClr val="accent5">
                <a:hueOff val="-7450407"/>
                <a:satOff val="29858"/>
                <a:lumOff val="6471"/>
                <a:alphaOff val="0"/>
                <a:tint val="37000"/>
                <a:satMod val="300000"/>
              </a:schemeClr>
            </a:gs>
            <a:gs pos="100000">
              <a:schemeClr val="accent5">
                <a:hueOff val="-7450407"/>
                <a:satOff val="29858"/>
                <a:lumOff val="647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kern="1200" dirty="0" smtClean="0"/>
            <a:t>確信</a:t>
          </a:r>
          <a:endParaRPr kumimoji="1" lang="ja-JP" altLang="en-US" sz="2000" kern="1200" dirty="0"/>
        </a:p>
      </dsp:txBody>
      <dsp:txXfrm>
        <a:off x="4648875" y="491762"/>
        <a:ext cx="1721089" cy="688435"/>
      </dsp:txXfrm>
    </dsp:sp>
    <dsp:sp modelId="{DBC9688F-6ED8-41FA-AD5B-F5E05F5281D5}">
      <dsp:nvSpPr>
        <dsp:cNvPr id="0" name=""/>
        <dsp:cNvSpPr/>
      </dsp:nvSpPr>
      <dsp:spPr>
        <a:xfrm>
          <a:off x="6197856" y="491762"/>
          <a:ext cx="1721089" cy="688435"/>
        </a:xfrm>
        <a:prstGeom prst="chevron">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26670" rIns="26670" bIns="26670" numCol="1" spcCol="1270" anchor="ctr" anchorCtr="0">
          <a:noAutofit/>
        </a:bodyPr>
        <a:lstStyle/>
        <a:p>
          <a:pPr lvl="0" algn="ctr" defTabSz="889000">
            <a:lnSpc>
              <a:spcPct val="90000"/>
            </a:lnSpc>
            <a:spcBef>
              <a:spcPct val="0"/>
            </a:spcBef>
            <a:spcAft>
              <a:spcPct val="35000"/>
            </a:spcAft>
          </a:pPr>
          <a:r>
            <a:rPr kumimoji="1" lang="ja-JP" altLang="en-US" sz="2000" kern="1200" dirty="0" smtClean="0"/>
            <a:t>行動</a:t>
          </a:r>
          <a:endParaRPr kumimoji="1" lang="ja-JP" altLang="en-US" sz="2000" kern="1200" dirty="0"/>
        </a:p>
      </dsp:txBody>
      <dsp:txXfrm>
        <a:off x="6197856" y="491762"/>
        <a:ext cx="1721089" cy="688435"/>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72B6951-3FC7-4025-9681-A2ABBA36B45B}">
      <dsp:nvSpPr>
        <dsp:cNvPr id="0" name=""/>
        <dsp:cNvSpPr/>
      </dsp:nvSpPr>
      <dsp:spPr>
        <a:xfrm>
          <a:off x="1933" y="275738"/>
          <a:ext cx="1721089" cy="688435"/>
        </a:xfrm>
        <a:prstGeom prst="chevr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kumimoji="1" lang="ja-JP" altLang="en-US" sz="1800" kern="1200" dirty="0" smtClean="0"/>
            <a:t>認知</a:t>
          </a:r>
          <a:endParaRPr kumimoji="1" lang="ja-JP" altLang="en-US" sz="1800" kern="1200" dirty="0"/>
        </a:p>
      </dsp:txBody>
      <dsp:txXfrm>
        <a:off x="1933" y="275738"/>
        <a:ext cx="1721089" cy="688435"/>
      </dsp:txXfrm>
    </dsp:sp>
    <dsp:sp modelId="{2A53C431-19C7-45E2-B8C2-E07750923044}">
      <dsp:nvSpPr>
        <dsp:cNvPr id="0" name=""/>
        <dsp:cNvSpPr/>
      </dsp:nvSpPr>
      <dsp:spPr>
        <a:xfrm>
          <a:off x="1550914" y="275738"/>
          <a:ext cx="1721089" cy="688435"/>
        </a:xfrm>
        <a:prstGeom prst="chevron">
          <a:avLst/>
        </a:prstGeom>
        <a:gradFill rotWithShape="0">
          <a:gsLst>
            <a:gs pos="0">
              <a:schemeClr val="accent5">
                <a:hueOff val="-2483469"/>
                <a:satOff val="9953"/>
                <a:lumOff val="2157"/>
                <a:alphaOff val="0"/>
                <a:tint val="50000"/>
                <a:satMod val="300000"/>
              </a:schemeClr>
            </a:gs>
            <a:gs pos="35000">
              <a:schemeClr val="accent5">
                <a:hueOff val="-2483469"/>
                <a:satOff val="9953"/>
                <a:lumOff val="2157"/>
                <a:alphaOff val="0"/>
                <a:tint val="37000"/>
                <a:satMod val="300000"/>
              </a:schemeClr>
            </a:gs>
            <a:gs pos="100000">
              <a:schemeClr val="accent5">
                <a:hueOff val="-2483469"/>
                <a:satOff val="9953"/>
                <a:lumOff val="215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kumimoji="1" lang="ja-JP" altLang="en-US" sz="1800" kern="1200" dirty="0" smtClean="0"/>
            <a:t>理解</a:t>
          </a:r>
          <a:endParaRPr kumimoji="1" lang="ja-JP" altLang="en-US" sz="1800" kern="1200" dirty="0"/>
        </a:p>
      </dsp:txBody>
      <dsp:txXfrm>
        <a:off x="1550914" y="275738"/>
        <a:ext cx="1721089" cy="688435"/>
      </dsp:txXfrm>
    </dsp:sp>
    <dsp:sp modelId="{FB290E67-CA66-4EE2-87E7-2771D9395694}">
      <dsp:nvSpPr>
        <dsp:cNvPr id="0" name=""/>
        <dsp:cNvSpPr/>
      </dsp:nvSpPr>
      <dsp:spPr>
        <a:xfrm>
          <a:off x="3099895" y="275738"/>
          <a:ext cx="1721089" cy="688435"/>
        </a:xfrm>
        <a:prstGeom prst="chevron">
          <a:avLst/>
        </a:prstGeom>
        <a:gradFill rotWithShape="0">
          <a:gsLst>
            <a:gs pos="0">
              <a:schemeClr val="accent5">
                <a:hueOff val="-4966938"/>
                <a:satOff val="19906"/>
                <a:lumOff val="4314"/>
                <a:alphaOff val="0"/>
                <a:tint val="50000"/>
                <a:satMod val="300000"/>
              </a:schemeClr>
            </a:gs>
            <a:gs pos="35000">
              <a:schemeClr val="accent5">
                <a:hueOff val="-4966938"/>
                <a:satOff val="19906"/>
                <a:lumOff val="4314"/>
                <a:alphaOff val="0"/>
                <a:tint val="37000"/>
                <a:satMod val="300000"/>
              </a:schemeClr>
            </a:gs>
            <a:gs pos="100000">
              <a:schemeClr val="accent5">
                <a:hueOff val="-4966938"/>
                <a:satOff val="19906"/>
                <a:lumOff val="431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kumimoji="1" lang="ja-JP" altLang="en-US" sz="1800" kern="1200" dirty="0" smtClean="0"/>
            <a:t>好意</a:t>
          </a:r>
          <a:endParaRPr kumimoji="1" lang="ja-JP" altLang="en-US" sz="1800" kern="1200" dirty="0"/>
        </a:p>
      </dsp:txBody>
      <dsp:txXfrm>
        <a:off x="3099895" y="275738"/>
        <a:ext cx="1721089" cy="688435"/>
      </dsp:txXfrm>
    </dsp:sp>
    <dsp:sp modelId="{22341548-2C8A-41CB-AB9A-B4B00B4A1576}">
      <dsp:nvSpPr>
        <dsp:cNvPr id="0" name=""/>
        <dsp:cNvSpPr/>
      </dsp:nvSpPr>
      <dsp:spPr>
        <a:xfrm>
          <a:off x="4648875" y="275738"/>
          <a:ext cx="1721089" cy="688435"/>
        </a:xfrm>
        <a:prstGeom prst="chevron">
          <a:avLst/>
        </a:prstGeom>
        <a:gradFill rotWithShape="0">
          <a:gsLst>
            <a:gs pos="0">
              <a:schemeClr val="accent5">
                <a:hueOff val="-7450407"/>
                <a:satOff val="29858"/>
                <a:lumOff val="6471"/>
                <a:alphaOff val="0"/>
                <a:tint val="50000"/>
                <a:satMod val="300000"/>
              </a:schemeClr>
            </a:gs>
            <a:gs pos="35000">
              <a:schemeClr val="accent5">
                <a:hueOff val="-7450407"/>
                <a:satOff val="29858"/>
                <a:lumOff val="6471"/>
                <a:alphaOff val="0"/>
                <a:tint val="37000"/>
                <a:satMod val="300000"/>
              </a:schemeClr>
            </a:gs>
            <a:gs pos="100000">
              <a:schemeClr val="accent5">
                <a:hueOff val="-7450407"/>
                <a:satOff val="29858"/>
                <a:lumOff val="6471"/>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kumimoji="1" lang="ja-JP" altLang="en-US" sz="1800" kern="1200" dirty="0" smtClean="0"/>
            <a:t>購買</a:t>
          </a:r>
          <a:endParaRPr kumimoji="1" lang="en-US" altLang="ja-JP" sz="1800" kern="1200" dirty="0" smtClean="0"/>
        </a:p>
        <a:p>
          <a:pPr lvl="0" algn="ctr" defTabSz="800100">
            <a:lnSpc>
              <a:spcPct val="90000"/>
            </a:lnSpc>
            <a:spcBef>
              <a:spcPct val="0"/>
            </a:spcBef>
            <a:spcAft>
              <a:spcPct val="35000"/>
            </a:spcAft>
          </a:pPr>
          <a:r>
            <a:rPr kumimoji="1" lang="ja-JP" altLang="en-US" sz="1800" kern="1200" dirty="0" smtClean="0"/>
            <a:t>意欲</a:t>
          </a:r>
          <a:endParaRPr kumimoji="1" lang="ja-JP" altLang="en-US" sz="1800" kern="1200" dirty="0"/>
        </a:p>
      </dsp:txBody>
      <dsp:txXfrm>
        <a:off x="4648875" y="275738"/>
        <a:ext cx="1721089" cy="688435"/>
      </dsp:txXfrm>
    </dsp:sp>
    <dsp:sp modelId="{55FEB7A0-C73A-4156-AF5B-9E47A35F04CA}">
      <dsp:nvSpPr>
        <dsp:cNvPr id="0" name=""/>
        <dsp:cNvSpPr/>
      </dsp:nvSpPr>
      <dsp:spPr>
        <a:xfrm>
          <a:off x="6197856" y="275738"/>
          <a:ext cx="1721089" cy="688435"/>
        </a:xfrm>
        <a:prstGeom prst="chevron">
          <a:avLst/>
        </a:prstGeom>
        <a:gradFill rotWithShape="0">
          <a:gsLst>
            <a:gs pos="0">
              <a:schemeClr val="accent5">
                <a:hueOff val="-9933876"/>
                <a:satOff val="39811"/>
                <a:lumOff val="8628"/>
                <a:alphaOff val="0"/>
                <a:tint val="50000"/>
                <a:satMod val="300000"/>
              </a:schemeClr>
            </a:gs>
            <a:gs pos="35000">
              <a:schemeClr val="accent5">
                <a:hueOff val="-9933876"/>
                <a:satOff val="39811"/>
                <a:lumOff val="8628"/>
                <a:alphaOff val="0"/>
                <a:tint val="37000"/>
                <a:satMod val="300000"/>
              </a:schemeClr>
            </a:gs>
            <a:gs pos="100000">
              <a:schemeClr val="accent5">
                <a:hueOff val="-9933876"/>
                <a:satOff val="39811"/>
                <a:lumOff val="862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009" tIns="24003" rIns="24003" bIns="24003" numCol="1" spcCol="1270" anchor="ctr" anchorCtr="0">
          <a:noAutofit/>
        </a:bodyPr>
        <a:lstStyle/>
        <a:p>
          <a:pPr lvl="0" algn="ctr" defTabSz="800100">
            <a:lnSpc>
              <a:spcPct val="90000"/>
            </a:lnSpc>
            <a:spcBef>
              <a:spcPct val="0"/>
            </a:spcBef>
            <a:spcAft>
              <a:spcPct val="35000"/>
            </a:spcAft>
          </a:pPr>
          <a:r>
            <a:rPr kumimoji="1" lang="ja-JP" altLang="en-US" sz="1800" kern="1200" dirty="0" smtClean="0"/>
            <a:t>購買</a:t>
          </a:r>
          <a:endParaRPr kumimoji="1" lang="ja-JP" altLang="en-US" sz="1800" kern="1200" dirty="0"/>
        </a:p>
      </dsp:txBody>
      <dsp:txXfrm>
        <a:off x="6197856" y="275738"/>
        <a:ext cx="1721089" cy="68843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BB5664-75E7-434F-A585-39836E93E110}">
      <dsp:nvSpPr>
        <dsp:cNvPr id="0" name=""/>
        <dsp:cNvSpPr/>
      </dsp:nvSpPr>
      <dsp:spPr>
        <a:xfrm>
          <a:off x="1044116" y="0"/>
          <a:ext cx="2088232" cy="1167904"/>
        </a:xfrm>
        <a:prstGeom prst="trapezoid">
          <a:avLst>
            <a:gd name="adj" fmla="val 89401"/>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kumimoji="1" lang="ja-JP" altLang="en-US" sz="2400" kern="1200" dirty="0" smtClean="0">
              <a:solidFill>
                <a:schemeClr val="tx1"/>
              </a:solidFill>
            </a:rPr>
            <a:t>表層レベル</a:t>
          </a:r>
          <a:endParaRPr kumimoji="1" lang="en-US" altLang="ja-JP" sz="2400" kern="1200" dirty="0" smtClean="0">
            <a:solidFill>
              <a:schemeClr val="tx1"/>
            </a:solidFill>
          </a:endParaRPr>
        </a:p>
        <a:p>
          <a:pPr lvl="0" algn="ctr" defTabSz="1066800">
            <a:lnSpc>
              <a:spcPct val="90000"/>
            </a:lnSpc>
            <a:spcBef>
              <a:spcPct val="0"/>
            </a:spcBef>
            <a:spcAft>
              <a:spcPct val="35000"/>
            </a:spcAft>
          </a:pPr>
          <a:r>
            <a:rPr kumimoji="1" lang="ja-JP" altLang="en-US" sz="2400" kern="1200" dirty="0" smtClean="0">
              <a:solidFill>
                <a:schemeClr val="tx1"/>
              </a:solidFill>
            </a:rPr>
            <a:t>（表現方法）</a:t>
          </a:r>
          <a:endParaRPr kumimoji="1" lang="ja-JP" altLang="en-US" sz="2400" kern="1200" dirty="0">
            <a:solidFill>
              <a:schemeClr val="tx1"/>
            </a:solidFill>
          </a:endParaRPr>
        </a:p>
      </dsp:txBody>
      <dsp:txXfrm>
        <a:off x="1044116" y="0"/>
        <a:ext cx="2088232" cy="1167904"/>
      </dsp:txXfrm>
    </dsp:sp>
    <dsp:sp modelId="{7442F82D-5D8F-41A8-9C93-0560213C1A21}">
      <dsp:nvSpPr>
        <dsp:cNvPr id="0" name=""/>
        <dsp:cNvSpPr/>
      </dsp:nvSpPr>
      <dsp:spPr>
        <a:xfrm>
          <a:off x="0" y="1167903"/>
          <a:ext cx="4176464" cy="1167904"/>
        </a:xfrm>
        <a:prstGeom prst="trapezoid">
          <a:avLst>
            <a:gd name="adj" fmla="val 89401"/>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kumimoji="1" lang="ja-JP" altLang="en-US" sz="2200" kern="1200" dirty="0" smtClean="0">
              <a:solidFill>
                <a:srgbClr val="FF7C80"/>
              </a:solidFill>
            </a:rPr>
            <a:t>深層レベル</a:t>
          </a:r>
          <a:endParaRPr kumimoji="1" lang="en-US" altLang="ja-JP" sz="2200" kern="1200" dirty="0" smtClean="0">
            <a:solidFill>
              <a:srgbClr val="FF7C80"/>
            </a:solidFill>
          </a:endParaRPr>
        </a:p>
        <a:p>
          <a:pPr lvl="0" algn="ctr" defTabSz="977900">
            <a:lnSpc>
              <a:spcPct val="90000"/>
            </a:lnSpc>
            <a:spcBef>
              <a:spcPct val="0"/>
            </a:spcBef>
            <a:spcAft>
              <a:spcPct val="35000"/>
            </a:spcAft>
          </a:pPr>
          <a:r>
            <a:rPr kumimoji="1" lang="ja-JP" altLang="en-US" sz="2200" kern="1200" dirty="0" smtClean="0">
              <a:solidFill>
                <a:srgbClr val="FF7C80"/>
              </a:solidFill>
            </a:rPr>
            <a:t>（ストーリー性の効果）</a:t>
          </a:r>
          <a:endParaRPr kumimoji="1" lang="ja-JP" altLang="en-US" sz="2200" kern="1200" dirty="0">
            <a:solidFill>
              <a:srgbClr val="FF7C80"/>
            </a:solidFill>
          </a:endParaRPr>
        </a:p>
      </dsp:txBody>
      <dsp:txXfrm>
        <a:off x="730881" y="1167903"/>
        <a:ext cx="2714701" cy="1167904"/>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531F7E-BF4F-4A90-A6EA-59ED1D587C79}">
      <dsp:nvSpPr>
        <dsp:cNvPr id="0" name=""/>
        <dsp:cNvSpPr/>
      </dsp:nvSpPr>
      <dsp:spPr>
        <a:xfrm>
          <a:off x="0" y="16"/>
          <a:ext cx="7224464" cy="4515290"/>
        </a:xfrm>
        <a:prstGeom prst="swooshArrow">
          <a:avLst>
            <a:gd name="adj1" fmla="val 25000"/>
            <a:gd name="adj2" fmla="val 25000"/>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5131479A-59C8-4C83-B40D-68A42D5CE816}">
      <dsp:nvSpPr>
        <dsp:cNvPr id="0" name=""/>
        <dsp:cNvSpPr/>
      </dsp:nvSpPr>
      <dsp:spPr>
        <a:xfrm>
          <a:off x="711609" y="3448072"/>
          <a:ext cx="166162" cy="166162"/>
        </a:xfrm>
        <a:prstGeom prst="ellipse">
          <a:avLst/>
        </a:prstGeom>
        <a:solidFill>
          <a:srgbClr val="A7E4FF"/>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7E7DEA1-E4B6-4ADB-9E32-D2FFFC3323DF}">
      <dsp:nvSpPr>
        <dsp:cNvPr id="0" name=""/>
        <dsp:cNvSpPr/>
      </dsp:nvSpPr>
      <dsp:spPr>
        <a:xfrm>
          <a:off x="794691" y="3531153"/>
          <a:ext cx="946404" cy="1074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046"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認知</a:t>
          </a:r>
          <a:endParaRPr kumimoji="1" lang="ja-JP" altLang="en-US" sz="2800" kern="1200" dirty="0"/>
        </a:p>
      </dsp:txBody>
      <dsp:txXfrm>
        <a:off x="794691" y="3531153"/>
        <a:ext cx="946404" cy="1074639"/>
      </dsp:txXfrm>
    </dsp:sp>
    <dsp:sp modelId="{3265340C-37E0-4A73-84A3-6162B671D92F}">
      <dsp:nvSpPr>
        <dsp:cNvPr id="0" name=""/>
        <dsp:cNvSpPr/>
      </dsp:nvSpPr>
      <dsp:spPr>
        <a:xfrm>
          <a:off x="1611055" y="2583846"/>
          <a:ext cx="260080" cy="260080"/>
        </a:xfrm>
        <a:prstGeom prst="ellipse">
          <a:avLst/>
        </a:prstGeom>
        <a:solidFill>
          <a:srgbClr val="A7E4FF"/>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7A35CB0-B620-4D44-9E3C-603DD3363B6E}">
      <dsp:nvSpPr>
        <dsp:cNvPr id="0" name=""/>
        <dsp:cNvSpPr/>
      </dsp:nvSpPr>
      <dsp:spPr>
        <a:xfrm>
          <a:off x="1741095" y="2713886"/>
          <a:ext cx="1199261" cy="18919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811"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理解</a:t>
          </a:r>
          <a:endParaRPr kumimoji="1" lang="ja-JP" altLang="en-US" sz="2800" kern="1200" dirty="0"/>
        </a:p>
      </dsp:txBody>
      <dsp:txXfrm>
        <a:off x="1741095" y="2713886"/>
        <a:ext cx="1199261" cy="1891906"/>
      </dsp:txXfrm>
    </dsp:sp>
    <dsp:sp modelId="{44D97C46-94EA-4097-95CE-C0460203697D}">
      <dsp:nvSpPr>
        <dsp:cNvPr id="0" name=""/>
        <dsp:cNvSpPr/>
      </dsp:nvSpPr>
      <dsp:spPr>
        <a:xfrm>
          <a:off x="2766969" y="1894812"/>
          <a:ext cx="346774" cy="346774"/>
        </a:xfrm>
        <a:prstGeom prst="ellipse">
          <a:avLst/>
        </a:prstGeom>
        <a:solidFill>
          <a:srgbClr val="A7E4FF"/>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4CA766E-EDAE-49DA-B498-43FA840CEABF}">
      <dsp:nvSpPr>
        <dsp:cNvPr id="0" name=""/>
        <dsp:cNvSpPr/>
      </dsp:nvSpPr>
      <dsp:spPr>
        <a:xfrm>
          <a:off x="2940356" y="2068200"/>
          <a:ext cx="1394321" cy="253759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3749"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好意</a:t>
          </a:r>
          <a:endParaRPr kumimoji="1" lang="ja-JP" altLang="en-US" sz="2800" kern="1200" dirty="0"/>
        </a:p>
      </dsp:txBody>
      <dsp:txXfrm>
        <a:off x="2940356" y="2068200"/>
        <a:ext cx="1394321" cy="2537592"/>
      </dsp:txXfrm>
    </dsp:sp>
    <dsp:sp modelId="{47EFF805-015C-42D3-988B-D11308E8C62C}">
      <dsp:nvSpPr>
        <dsp:cNvPr id="0" name=""/>
        <dsp:cNvSpPr/>
      </dsp:nvSpPr>
      <dsp:spPr>
        <a:xfrm>
          <a:off x="4110720" y="1356590"/>
          <a:ext cx="447916" cy="447916"/>
        </a:xfrm>
        <a:prstGeom prst="ellipse">
          <a:avLst/>
        </a:prstGeom>
        <a:solidFill>
          <a:srgbClr val="A7E4FF"/>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F0D99B2-B42A-450E-B0E7-FA4F2253C3FF}">
      <dsp:nvSpPr>
        <dsp:cNvPr id="0" name=""/>
        <dsp:cNvSpPr/>
      </dsp:nvSpPr>
      <dsp:spPr>
        <a:xfrm>
          <a:off x="4248468" y="1671051"/>
          <a:ext cx="1886408" cy="30252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342"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購買意欲</a:t>
          </a:r>
          <a:endParaRPr kumimoji="1" lang="ja-JP" altLang="en-US" sz="2800" kern="1200" dirty="0"/>
        </a:p>
      </dsp:txBody>
      <dsp:txXfrm>
        <a:off x="4248468" y="1671051"/>
        <a:ext cx="1886408" cy="3025244"/>
      </dsp:txXfrm>
    </dsp:sp>
    <dsp:sp modelId="{4EF72D0C-2CB3-4D14-9810-DE6819547AED}">
      <dsp:nvSpPr>
        <dsp:cNvPr id="0" name=""/>
        <dsp:cNvSpPr/>
      </dsp:nvSpPr>
      <dsp:spPr>
        <a:xfrm>
          <a:off x="5494204" y="997173"/>
          <a:ext cx="570732" cy="570732"/>
        </a:xfrm>
        <a:prstGeom prst="ellipse">
          <a:avLst/>
        </a:prstGeom>
        <a:solidFill>
          <a:srgbClr val="A7E4FF"/>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CD19609-AE94-4FA9-936C-26B32E8CFF59}">
      <dsp:nvSpPr>
        <dsp:cNvPr id="0" name=""/>
        <dsp:cNvSpPr/>
      </dsp:nvSpPr>
      <dsp:spPr>
        <a:xfrm>
          <a:off x="5779571" y="1282539"/>
          <a:ext cx="1444892" cy="33232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2419" tIns="0" rIns="0" bIns="0" numCol="1" spcCol="1270" anchor="t" anchorCtr="0">
          <a:noAutofit/>
        </a:bodyPr>
        <a:lstStyle/>
        <a:p>
          <a:pPr lvl="0" algn="l" defTabSz="1244600">
            <a:lnSpc>
              <a:spcPct val="90000"/>
            </a:lnSpc>
            <a:spcBef>
              <a:spcPct val="0"/>
            </a:spcBef>
            <a:spcAft>
              <a:spcPct val="35000"/>
            </a:spcAft>
          </a:pPr>
          <a:r>
            <a:rPr kumimoji="1" lang="ja-JP" altLang="en-US" sz="2800" kern="1200" dirty="0" smtClean="0"/>
            <a:t>購買</a:t>
          </a:r>
          <a:endParaRPr kumimoji="1" lang="ja-JP" altLang="en-US" sz="2800" kern="1200" dirty="0"/>
        </a:p>
      </dsp:txBody>
      <dsp:txXfrm>
        <a:off x="5779571" y="1282539"/>
        <a:ext cx="1444892" cy="3323253"/>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BB2FEF-CC53-418A-BAEB-C7B1CA05B060}">
      <dsp:nvSpPr>
        <dsp:cNvPr id="0" name=""/>
        <dsp:cNvSpPr/>
      </dsp:nvSpPr>
      <dsp:spPr>
        <a:xfrm>
          <a:off x="7640" y="195254"/>
          <a:ext cx="4133543" cy="887390"/>
        </a:xfrm>
        <a:prstGeom prst="ellipse">
          <a:avLst/>
        </a:prstGeom>
        <a:solidFill>
          <a:schemeClr val="lt1">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kumimoji="1" lang="en-US" altLang="ja-JP" sz="3600" kern="1200" dirty="0" smtClean="0"/>
            <a:t>PP</a:t>
          </a:r>
        </a:p>
      </dsp:txBody>
      <dsp:txXfrm>
        <a:off x="7640" y="195254"/>
        <a:ext cx="4133543" cy="887390"/>
      </dsp:txXfrm>
    </dsp:sp>
    <dsp:sp modelId="{586657B5-9E3F-4246-A289-3ED4F365DBE7}">
      <dsp:nvSpPr>
        <dsp:cNvPr id="0" name=""/>
        <dsp:cNvSpPr/>
      </dsp:nvSpPr>
      <dsp:spPr>
        <a:xfrm>
          <a:off x="1817069" y="1154700"/>
          <a:ext cx="514686" cy="514686"/>
        </a:xfrm>
        <a:prstGeom prst="mathPlus">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kumimoji="1" lang="ja-JP" altLang="en-US" sz="800" kern="1200"/>
        </a:p>
      </dsp:txBody>
      <dsp:txXfrm>
        <a:off x="1817069" y="1154700"/>
        <a:ext cx="514686" cy="514686"/>
      </dsp:txXfrm>
    </dsp:sp>
    <dsp:sp modelId="{CA8F745F-CE60-47EE-A026-CC5472BE9C14}">
      <dsp:nvSpPr>
        <dsp:cNvPr id="0" name=""/>
        <dsp:cNvSpPr/>
      </dsp:nvSpPr>
      <dsp:spPr>
        <a:xfrm>
          <a:off x="2050" y="1741443"/>
          <a:ext cx="4144724" cy="887390"/>
        </a:xfrm>
        <a:prstGeom prst="ellipse">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kumimoji="1" lang="ja-JP" altLang="en-US" sz="1600" kern="1200" dirty="0" smtClean="0"/>
            <a:t>通常のテレビ広告、</a:t>
          </a:r>
          <a:endParaRPr kumimoji="1" lang="en-US" altLang="ja-JP" sz="1600" kern="1200" dirty="0" smtClean="0"/>
        </a:p>
        <a:p>
          <a:pPr lvl="0" algn="ctr" defTabSz="711200">
            <a:lnSpc>
              <a:spcPct val="90000"/>
            </a:lnSpc>
            <a:spcBef>
              <a:spcPct val="0"/>
            </a:spcBef>
            <a:spcAft>
              <a:spcPct val="35000"/>
            </a:spcAft>
          </a:pPr>
          <a:r>
            <a:rPr kumimoji="1" lang="ja-JP" altLang="en-US" sz="1600" kern="1200" dirty="0" smtClean="0"/>
            <a:t>ラジオ広告、雑誌広告など</a:t>
          </a:r>
          <a:endParaRPr kumimoji="1" lang="ja-JP" altLang="en-US" sz="1600" kern="1200" dirty="0"/>
        </a:p>
      </dsp:txBody>
      <dsp:txXfrm>
        <a:off x="2050" y="1741443"/>
        <a:ext cx="4144724" cy="887390"/>
      </dsp:txXfrm>
    </dsp:sp>
    <dsp:sp modelId="{26F26B51-1794-41AB-9D0D-C01ECCD634F7}">
      <dsp:nvSpPr>
        <dsp:cNvPr id="0" name=""/>
        <dsp:cNvSpPr/>
      </dsp:nvSpPr>
      <dsp:spPr>
        <a:xfrm>
          <a:off x="4279883" y="1246989"/>
          <a:ext cx="282190" cy="330109"/>
        </a:xfrm>
        <a:prstGeom prst="rightArrow">
          <a:avLst>
            <a:gd name="adj1" fmla="val 60000"/>
            <a:gd name="adj2" fmla="val 50000"/>
          </a:avLst>
        </a:prstGeom>
        <a:solidFill>
          <a:schemeClr val="accent5">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kumimoji="1" lang="ja-JP" altLang="en-US" sz="1300" kern="1200"/>
        </a:p>
      </dsp:txBody>
      <dsp:txXfrm>
        <a:off x="4279883" y="1246989"/>
        <a:ext cx="282190" cy="330109"/>
      </dsp:txXfrm>
    </dsp:sp>
    <dsp:sp modelId="{5015FE53-A221-4BA1-97FB-B0938048F610}">
      <dsp:nvSpPr>
        <dsp:cNvPr id="0" name=""/>
        <dsp:cNvSpPr/>
      </dsp:nvSpPr>
      <dsp:spPr>
        <a:xfrm>
          <a:off x="4679209" y="524653"/>
          <a:ext cx="1774780" cy="1774780"/>
        </a:xfrm>
        <a:prstGeom prst="ellipse">
          <a:avLst/>
        </a:prstGeom>
        <a:solidFill>
          <a:schemeClr val="lt1">
            <a:hueOff val="0"/>
            <a:satOff val="0"/>
            <a:lumOff val="0"/>
            <a:alphaOff val="0"/>
          </a:schemeClr>
        </a:solidFill>
        <a:ln w="25400" cap="flat" cmpd="sng" algn="ctr">
          <a:solidFill>
            <a:schemeClr val="accent5">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kumimoji="1" lang="ja-JP" altLang="en-US" sz="4400" kern="1200" dirty="0" smtClean="0"/>
            <a:t>購買</a:t>
          </a:r>
          <a:endParaRPr kumimoji="1" lang="ja-JP" altLang="en-US" sz="4400" kern="1200" dirty="0"/>
        </a:p>
      </dsp:txBody>
      <dsp:txXfrm>
        <a:off x="4679209" y="524653"/>
        <a:ext cx="1774780" cy="1774780"/>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2"/>
            <a:ext cx="2919413" cy="493712"/>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2"/>
            <a:ext cx="2919412" cy="493712"/>
          </a:xfrm>
          <a:prstGeom prst="rect">
            <a:avLst/>
          </a:prstGeom>
        </p:spPr>
        <p:txBody>
          <a:bodyPr vert="horz" lIns="91440" tIns="45720" rIns="91440" bIns="45720" rtlCol="0"/>
          <a:lstStyle>
            <a:lvl1pPr algn="r">
              <a:defRPr sz="1200"/>
            </a:lvl1pPr>
          </a:lstStyle>
          <a:p>
            <a:fld id="{02AF3122-340C-4E0B-B1B1-0551B4A4D6B0}" type="datetimeFigureOut">
              <a:rPr kumimoji="1" lang="ja-JP" altLang="en-US" smtClean="0"/>
              <a:pPr/>
              <a:t>2011/12/18</a:t>
            </a:fld>
            <a:endParaRPr kumimoji="1" lang="ja-JP" altLang="en-US"/>
          </a:p>
        </p:txBody>
      </p:sp>
      <p:sp>
        <p:nvSpPr>
          <p:cNvPr id="4" name="フッター プレースホルダ 3"/>
          <p:cNvSpPr>
            <a:spLocks noGrp="1"/>
          </p:cNvSpPr>
          <p:nvPr>
            <p:ph type="ftr" sz="quarter" idx="2"/>
          </p:nvPr>
        </p:nvSpPr>
        <p:spPr>
          <a:xfrm>
            <a:off x="1" y="9371014"/>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4"/>
            <a:ext cx="2919412" cy="493712"/>
          </a:xfrm>
          <a:prstGeom prst="rect">
            <a:avLst/>
          </a:prstGeom>
        </p:spPr>
        <p:txBody>
          <a:bodyPr vert="horz" lIns="91440" tIns="45720" rIns="91440" bIns="45720" rtlCol="0" anchor="b"/>
          <a:lstStyle>
            <a:lvl1pPr algn="r">
              <a:defRPr sz="1200"/>
            </a:lvl1pPr>
          </a:lstStyle>
          <a:p>
            <a:fld id="{3B5BD310-B7A1-4B3A-AA8E-78D182103AFA}" type="slidenum">
              <a:rPr kumimoji="1" lang="ja-JP" altLang="en-US" smtClean="0"/>
              <a:pPr/>
              <a:t>&lt;#&gt;</a:t>
            </a:fld>
            <a:endParaRPr kumimoji="1" lang="ja-JP" altLang="en-US"/>
          </a:p>
        </p:txBody>
      </p:sp>
    </p:spTree>
    <p:extLst>
      <p:ext uri="{BB962C8B-B14F-4D97-AF65-F5344CB8AC3E}">
        <p14:creationId xmlns:p14="http://schemas.microsoft.com/office/powerpoint/2010/main" xmlns="" val="14468239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18831" cy="49331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4" y="0"/>
            <a:ext cx="2918831" cy="493315"/>
          </a:xfrm>
          <a:prstGeom prst="rect">
            <a:avLst/>
          </a:prstGeom>
        </p:spPr>
        <p:txBody>
          <a:bodyPr vert="horz" lIns="91440" tIns="45720" rIns="91440" bIns="45720" rtlCol="0"/>
          <a:lstStyle>
            <a:lvl1pPr algn="r">
              <a:defRPr sz="1200"/>
            </a:lvl1pPr>
          </a:lstStyle>
          <a:p>
            <a:fld id="{4395B26E-272D-4C17-9296-D28024E9D3A7}" type="datetimeFigureOut">
              <a:rPr kumimoji="1" lang="ja-JP" altLang="en-US" smtClean="0"/>
              <a:pPr/>
              <a:t>2011/12/18</a:t>
            </a:fld>
            <a:endParaRPr kumimoji="1" lang="ja-JP" altLang="en-US"/>
          </a:p>
        </p:txBody>
      </p:sp>
      <p:sp>
        <p:nvSpPr>
          <p:cNvPr id="4" name="スライド イメージ プレースホルダ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500"/>
            <a:ext cx="5388610" cy="443984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1" y="9371285"/>
            <a:ext cx="2918831" cy="49331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4" y="9371285"/>
            <a:ext cx="2918831" cy="493315"/>
          </a:xfrm>
          <a:prstGeom prst="rect">
            <a:avLst/>
          </a:prstGeom>
        </p:spPr>
        <p:txBody>
          <a:bodyPr vert="horz" lIns="91440" tIns="45720" rIns="91440" bIns="45720" rtlCol="0" anchor="b"/>
          <a:lstStyle>
            <a:lvl1pPr algn="r">
              <a:defRPr sz="1200"/>
            </a:lvl1pPr>
          </a:lstStyle>
          <a:p>
            <a:fld id="{CA7A21D0-F967-48F9-9610-C0E25D304E1F}" type="slidenum">
              <a:rPr kumimoji="1" lang="ja-JP" altLang="en-US" smtClean="0"/>
              <a:pPr/>
              <a:t>&lt;#&gt;</a:t>
            </a:fld>
            <a:endParaRPr kumimoji="1" lang="ja-JP" altLang="en-US"/>
          </a:p>
        </p:txBody>
      </p:sp>
    </p:spTree>
    <p:extLst>
      <p:ext uri="{BB962C8B-B14F-4D97-AF65-F5344CB8AC3E}">
        <p14:creationId xmlns:p14="http://schemas.microsoft.com/office/powerpoint/2010/main" xmlns="" val="272283330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A7A21D0-F967-48F9-9610-C0E25D304E1F}" type="slidenum">
              <a:rPr kumimoji="1" lang="ja-JP" altLang="en-US" smtClean="0"/>
              <a:pPr/>
              <a:t>1</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A7A21D0-F967-48F9-9610-C0E25D304E1F}" type="slidenum">
              <a:rPr kumimoji="1" lang="ja-JP" altLang="en-US" smtClean="0"/>
              <a:pPr/>
              <a:t>44</a:t>
            </a:fld>
            <a:endParaRPr kumimoji="1" lang="ja-JP" altLang="en-US"/>
          </a:p>
        </p:txBody>
      </p:sp>
    </p:spTree>
    <p:extLst>
      <p:ext uri="{BB962C8B-B14F-4D97-AF65-F5344CB8AC3E}">
        <p14:creationId xmlns:p14="http://schemas.microsoft.com/office/powerpoint/2010/main" xmlns="" val="4124198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 3"/>
          <p:cNvSpPr>
            <a:spLocks noGrp="1"/>
          </p:cNvSpPr>
          <p:nvPr>
            <p:ph type="sldNum" sz="quarter" idx="10"/>
          </p:nvPr>
        </p:nvSpPr>
        <p:spPr/>
        <p:txBody>
          <a:bodyPr/>
          <a:lstStyle/>
          <a:p>
            <a:fld id="{CA7A21D0-F967-48F9-9610-C0E25D304E1F}" type="slidenum">
              <a:rPr kumimoji="1" lang="ja-JP" altLang="en-US" smtClean="0"/>
              <a:pPr/>
              <a:t>4</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A7A21D0-F967-48F9-9610-C0E25D304E1F}" type="slidenum">
              <a:rPr kumimoji="1" lang="ja-JP" altLang="en-US" smtClean="0"/>
              <a:pPr/>
              <a:t>6</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6563" name="ノート プレースホルダ 2"/>
          <p:cNvSpPr>
            <a:spLocks noGrp="1"/>
          </p:cNvSpPr>
          <p:nvPr>
            <p:ph type="body" idx="1"/>
          </p:nvPr>
        </p:nvSpPr>
        <p:spPr bwMode="auto">
          <a:noFill/>
        </p:spPr>
        <p:txBody>
          <a:bodyPr/>
          <a:lstStyle/>
          <a:p>
            <a:endParaRPr lang="ja-JP" altLang="en-US" dirty="0" smtClean="0"/>
          </a:p>
        </p:txBody>
      </p:sp>
      <p:sp>
        <p:nvSpPr>
          <p:cNvPr id="66564" name="スライド番号プレースホルダ 3"/>
          <p:cNvSpPr>
            <a:spLocks noGrp="1"/>
          </p:cNvSpPr>
          <p:nvPr>
            <p:ph type="sldNum" sz="quarter" idx="5"/>
          </p:nvPr>
        </p:nvSpPr>
        <p:spPr bwMode="auto">
          <a:noFill/>
          <a:ln>
            <a:miter lim="800000"/>
            <a:headEnd/>
            <a:tailEnd/>
          </a:ln>
        </p:spPr>
        <p:txBody>
          <a:bodyPr/>
          <a:lstStyle/>
          <a:p>
            <a:fld id="{19051064-A2F6-488D-8920-F3FD1C2B6509}" type="slidenum">
              <a:rPr lang="ja-JP" altLang="en-US" smtClean="0"/>
              <a:pPr/>
              <a:t>10</a:t>
            </a:fld>
            <a:endParaRPr lang="en-US" altLang="ja-JP"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8611" name="ノート プレースホルダ 2"/>
          <p:cNvSpPr>
            <a:spLocks noGrp="1"/>
          </p:cNvSpPr>
          <p:nvPr>
            <p:ph type="body" idx="1"/>
          </p:nvPr>
        </p:nvSpPr>
        <p:spPr bwMode="auto">
          <a:noFill/>
        </p:spPr>
        <p:txBody>
          <a:bodyPr/>
          <a:lstStyle/>
          <a:p>
            <a:endParaRPr lang="ja-JP" altLang="en-US" dirty="0" smtClean="0"/>
          </a:p>
        </p:txBody>
      </p:sp>
      <p:sp>
        <p:nvSpPr>
          <p:cNvPr id="68612" name="スライド番号プレースホルダ 3"/>
          <p:cNvSpPr>
            <a:spLocks noGrp="1"/>
          </p:cNvSpPr>
          <p:nvPr>
            <p:ph type="sldNum" sz="quarter" idx="5"/>
          </p:nvPr>
        </p:nvSpPr>
        <p:spPr bwMode="auto">
          <a:noFill/>
          <a:ln>
            <a:miter lim="800000"/>
            <a:headEnd/>
            <a:tailEnd/>
          </a:ln>
        </p:spPr>
        <p:txBody>
          <a:bodyPr/>
          <a:lstStyle/>
          <a:p>
            <a:fld id="{58B23D7D-F964-4098-AA73-8A07A7FA2E55}" type="slidenum">
              <a:rPr lang="ja-JP" altLang="en-US" smtClean="0"/>
              <a:pPr/>
              <a:t>18</a:t>
            </a:fld>
            <a:endParaRPr lang="en-US" altLang="ja-JP"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6563" name="ノート プレースホルダ 2"/>
          <p:cNvSpPr>
            <a:spLocks noGrp="1"/>
          </p:cNvSpPr>
          <p:nvPr>
            <p:ph type="body" idx="1"/>
          </p:nvPr>
        </p:nvSpPr>
        <p:spPr bwMode="auto">
          <a:noFill/>
        </p:spPr>
        <p:txBody>
          <a:bodyPr/>
          <a:lstStyle/>
          <a:p>
            <a:endParaRPr lang="ja-JP" altLang="en-US" dirty="0" smtClean="0"/>
          </a:p>
        </p:txBody>
      </p:sp>
      <p:sp>
        <p:nvSpPr>
          <p:cNvPr id="66564" name="スライド番号プレースホルダ 3"/>
          <p:cNvSpPr>
            <a:spLocks noGrp="1"/>
          </p:cNvSpPr>
          <p:nvPr>
            <p:ph type="sldNum" sz="quarter" idx="5"/>
          </p:nvPr>
        </p:nvSpPr>
        <p:spPr bwMode="auto">
          <a:noFill/>
          <a:ln>
            <a:miter lim="800000"/>
            <a:headEnd/>
            <a:tailEnd/>
          </a:ln>
        </p:spPr>
        <p:txBody>
          <a:bodyPr/>
          <a:lstStyle/>
          <a:p>
            <a:fld id="{19051064-A2F6-488D-8920-F3FD1C2B6509}" type="slidenum">
              <a:rPr lang="ja-JP" altLang="en-US" smtClean="0"/>
              <a:pPr/>
              <a:t>25</a:t>
            </a:fld>
            <a:endParaRPr lang="en-US" altLang="ja-JP"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A7A21D0-F967-48F9-9610-C0E25D304E1F}" type="slidenum">
              <a:rPr kumimoji="1" lang="ja-JP" altLang="en-US" smtClean="0"/>
              <a:pPr/>
              <a:t>34</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CA7A21D0-F967-48F9-9610-C0E25D304E1F}" type="slidenum">
              <a:rPr kumimoji="1" lang="ja-JP" altLang="en-US" smtClean="0"/>
              <a:pPr/>
              <a:t>35</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CA7A21D0-F967-48F9-9610-C0E25D304E1F}" type="slidenum">
              <a:rPr kumimoji="1" lang="ja-JP" altLang="en-US" smtClean="0"/>
              <a:pPr/>
              <a:t>37</a:t>
            </a:fld>
            <a:endParaRPr kumimoji="1" lang="ja-JP" altLang="en-US"/>
          </a:p>
        </p:txBody>
      </p:sp>
    </p:spTree>
    <p:extLst>
      <p:ext uri="{BB962C8B-B14F-4D97-AF65-F5344CB8AC3E}">
        <p14:creationId xmlns:p14="http://schemas.microsoft.com/office/powerpoint/2010/main" xmlns="" val="4124198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2EE40519-BC9E-4E28-995C-AFFF68D15ACE}" type="datetime1">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C11D0257-D109-49C5-9D1C-6A6A92F04F2C}" type="datetime1">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4A16D8FD-2F50-43E1-8B64-FF0D467FC5DC}" type="datetime1">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C4DBDED6-0934-4360-95F0-D79168ACFE74}" type="datetime1">
              <a:rPr kumimoji="1" lang="ja-JP" altLang="en-US" smtClean="0"/>
              <a:pPr/>
              <a:t>2011/12/18</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25DF97A7-B98E-420B-B5F9-5E28DB301069}" type="datetime1">
              <a:rPr kumimoji="1" lang="ja-JP" altLang="en-US" smtClean="0"/>
              <a:pPr/>
              <a:t>2011/12/18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2565E0EC-47DD-418D-A5FA-E1FCFEE37AED}" type="datetime1">
              <a:rPr kumimoji="1" lang="ja-JP" altLang="en-US" smtClean="0"/>
              <a:pPr/>
              <a:t>2011/12/18</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A4314C8-B2B5-49A4-9F80-B6BE4A8D824B}" type="datetime1">
              <a:rPr kumimoji="1" lang="ja-JP" altLang="en-US" smtClean="0"/>
              <a:pPr/>
              <a:t>2011/12/18</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4AE0BAC-59AF-4894-AC3E-91361A09D861}" type="datetime1">
              <a:rPr kumimoji="1" lang="ja-JP" altLang="en-US" smtClean="0"/>
              <a:pPr/>
              <a:t>2011/12/18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D68EB70-09B4-41B4-AE1F-36EACAFB77D1}" type="datetime1">
              <a:rPr kumimoji="1" lang="ja-JP" altLang="en-US" smtClean="0"/>
              <a:pPr/>
              <a:t>2011/12/18</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B2D5AB30-79DA-4470-A1CD-323DF7809454}"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1D3636-1C9F-4EA3-9925-75A4F34EFCFF}" type="datetime1">
              <a:rPr kumimoji="1" lang="ja-JP" altLang="en-US" smtClean="0"/>
              <a:pPr/>
              <a:t>2011/12/18</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5AB30-79DA-4470-A1CD-323DF7809454}"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pn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Office_Excel_97-2003_______1.xls"/><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gif"/><Relationship Id="rId1" Type="http://schemas.openxmlformats.org/officeDocument/2006/relationships/slideLayout" Target="../slideLayouts/slideLayout6.xml"/><Relationship Id="rId4" Type="http://schemas.openxmlformats.org/officeDocument/2006/relationships/image" Target="../media/image25.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6.xml"/><Relationship Id="rId4" Type="http://schemas.openxmlformats.org/officeDocument/2006/relationships/image" Target="../media/image40.emf"/></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サブタイトル 2"/>
          <p:cNvSpPr>
            <a:spLocks noGrp="1"/>
          </p:cNvSpPr>
          <p:nvPr>
            <p:ph type="subTitle" idx="1"/>
          </p:nvPr>
        </p:nvSpPr>
        <p:spPr>
          <a:xfrm>
            <a:off x="971550" y="4221163"/>
            <a:ext cx="7315200" cy="1752600"/>
          </a:xfrm>
        </p:spPr>
        <p:txBody>
          <a:bodyPr/>
          <a:lstStyle/>
          <a:p>
            <a:pPr eaLnBrk="1" hangingPunct="1"/>
            <a:endParaRPr lang="en-US" altLang="ja-JP" sz="2400" dirty="0" smtClean="0"/>
          </a:p>
          <a:p>
            <a:pPr eaLnBrk="1" hangingPunct="1"/>
            <a:r>
              <a:rPr lang="ja-JP" altLang="en-US" sz="2400" dirty="0" smtClean="0">
                <a:solidFill>
                  <a:schemeClr val="tx1"/>
                </a:solidFill>
              </a:rPr>
              <a:t>東洋大学　峰尾ゼミナール</a:t>
            </a:r>
            <a:r>
              <a:rPr lang="en-US" altLang="ja-JP" sz="2400" dirty="0" smtClean="0">
                <a:solidFill>
                  <a:schemeClr val="tx1"/>
                </a:solidFill>
              </a:rPr>
              <a:t>3</a:t>
            </a:r>
            <a:r>
              <a:rPr lang="ja-JP" altLang="en-US" sz="2400" dirty="0" smtClean="0">
                <a:solidFill>
                  <a:schemeClr val="tx1"/>
                </a:solidFill>
              </a:rPr>
              <a:t>年　</a:t>
            </a:r>
          </a:p>
          <a:p>
            <a:pPr eaLnBrk="1" hangingPunct="1"/>
            <a:r>
              <a:rPr lang="ja-JP" altLang="en-US" sz="2400" dirty="0" smtClean="0">
                <a:solidFill>
                  <a:schemeClr val="tx1"/>
                </a:solidFill>
              </a:rPr>
              <a:t>本庄央　大石幸代　福多真衣子　今井</a:t>
            </a:r>
            <a:r>
              <a:rPr lang="ja-JP" altLang="en-US" sz="2400" dirty="0" err="1" smtClean="0">
                <a:solidFill>
                  <a:schemeClr val="tx1"/>
                </a:solidFill>
              </a:rPr>
              <a:t>まり</a:t>
            </a:r>
            <a:r>
              <a:rPr lang="ja-JP" altLang="en-US" sz="2400" dirty="0" smtClean="0">
                <a:solidFill>
                  <a:schemeClr val="tx1"/>
                </a:solidFill>
              </a:rPr>
              <a:t>絵</a:t>
            </a:r>
          </a:p>
        </p:txBody>
      </p:sp>
      <p:sp>
        <p:nvSpPr>
          <p:cNvPr id="4100" name="スライド番号プレースホルダ 7"/>
          <p:cNvSpPr>
            <a:spLocks noGrp="1"/>
          </p:cNvSpPr>
          <p:nvPr>
            <p:ph type="sldNum" sz="quarter" idx="4294967295"/>
          </p:nvPr>
        </p:nvSpPr>
        <p:spPr>
          <a:xfrm>
            <a:off x="7239000" y="6429375"/>
            <a:ext cx="1905000" cy="457200"/>
          </a:xfrm>
          <a:noFill/>
        </p:spPr>
        <p:txBody>
          <a:bodyPr/>
          <a:lstStyle/>
          <a:p>
            <a:fld id="{F2D406BE-D9C9-494C-93D8-6B6731FF53BE}" type="slidenum">
              <a:rPr lang="en-US" altLang="ja-JP" smtClean="0">
                <a:latin typeface="ＭＳ Ｐゴシック" pitchFamily="50" charset="-128"/>
                <a:ea typeface="ＭＳ Ｐゴシック" pitchFamily="50" charset="-128"/>
              </a:rPr>
              <a:pPr/>
              <a:t>1</a:t>
            </a:fld>
            <a:endParaRPr lang="en-US" altLang="ja-JP" smtClean="0">
              <a:latin typeface="ＭＳ Ｐゴシック" pitchFamily="50" charset="-128"/>
              <a:ea typeface="ＭＳ Ｐゴシック" pitchFamily="50" charset="-128"/>
            </a:endParaRPr>
          </a:p>
        </p:txBody>
      </p:sp>
      <p:sp>
        <p:nvSpPr>
          <p:cNvPr id="4101" name="日付プレースホルダ 3"/>
          <p:cNvSpPr txBox="1">
            <a:spLocks noGrp="1"/>
          </p:cNvSpPr>
          <p:nvPr/>
        </p:nvSpPr>
        <p:spPr bwMode="auto">
          <a:xfrm>
            <a:off x="152400" y="6553200"/>
            <a:ext cx="1752600" cy="457200"/>
          </a:xfrm>
          <a:prstGeom prst="rect">
            <a:avLst/>
          </a:prstGeom>
          <a:noFill/>
          <a:ln w="9525">
            <a:noFill/>
            <a:miter lim="800000"/>
            <a:headEnd/>
            <a:tailEnd/>
          </a:ln>
        </p:spPr>
        <p:txBody>
          <a:bodyPr/>
          <a:lstStyle/>
          <a:p>
            <a:fld id="{C6B943B4-8AAA-4969-9620-4FF957D5CBC3}" type="datetime1">
              <a:rPr lang="ja-JP" altLang="en-US" sz="1400">
                <a:latin typeface="Helvetica" charset="0"/>
                <a:ea typeface="ヒラギノ角ゴ Pro W3" charset="-128"/>
              </a:rPr>
              <a:pPr/>
              <a:t>2011/12/18</a:t>
            </a:fld>
            <a:endParaRPr lang="en-US" altLang="ja-JP" sz="1400">
              <a:latin typeface="Helvetica" charset="0"/>
              <a:ea typeface="ヒラギノ角ゴ Pro W3" charset="-128"/>
            </a:endParaRPr>
          </a:p>
        </p:txBody>
      </p:sp>
      <p:sp>
        <p:nvSpPr>
          <p:cNvPr id="4102" name="テキスト ボックス 5"/>
          <p:cNvSpPr txBox="1">
            <a:spLocks noChangeArrowheads="1"/>
          </p:cNvSpPr>
          <p:nvPr/>
        </p:nvSpPr>
        <p:spPr bwMode="auto">
          <a:xfrm>
            <a:off x="1619672" y="2996952"/>
            <a:ext cx="6102953" cy="646331"/>
          </a:xfrm>
          <a:prstGeom prst="rect">
            <a:avLst/>
          </a:prstGeom>
          <a:noFill/>
          <a:ln w="9525">
            <a:noFill/>
            <a:miter lim="800000"/>
            <a:headEnd/>
            <a:tailEnd/>
          </a:ln>
        </p:spPr>
        <p:txBody>
          <a:bodyPr wrap="none">
            <a:spAutoFit/>
            <a:scene3d>
              <a:camera prst="orthographicFront"/>
              <a:lightRig rig="flat" dir="tl"/>
            </a:scene3d>
            <a:sp3d contourW="19050" prstMaterial="clear">
              <a:bevelT w="50800" h="50800"/>
              <a:contourClr>
                <a:schemeClr val="accent5">
                  <a:tint val="70000"/>
                  <a:satMod val="180000"/>
                  <a:alpha val="70000"/>
                </a:schemeClr>
              </a:contourClr>
            </a:sp3d>
          </a:bodyPr>
          <a:lstStyle/>
          <a:p>
            <a:r>
              <a:rPr lang="ja-JP" altLang="en-US" sz="3600" b="1" dirty="0" smtClean="0">
                <a:ln/>
                <a:solidFill>
                  <a:srgbClr val="F8F896"/>
                </a:solidFill>
              </a:rPr>
              <a:t>～ストーリーを生かした広告～</a:t>
            </a:r>
            <a:endParaRPr lang="ja-JP" altLang="en-US" sz="3600" b="1" dirty="0">
              <a:ln/>
              <a:solidFill>
                <a:srgbClr val="F8F896"/>
              </a:solidFill>
            </a:endParaRPr>
          </a:p>
        </p:txBody>
      </p:sp>
      <p:sp>
        <p:nvSpPr>
          <p:cNvPr id="7" name="日付プレースホルダ 6"/>
          <p:cNvSpPr>
            <a:spLocks noGrp="1"/>
          </p:cNvSpPr>
          <p:nvPr>
            <p:ph type="dt" sz="half" idx="10"/>
          </p:nvPr>
        </p:nvSpPr>
        <p:spPr/>
        <p:txBody>
          <a:bodyPr/>
          <a:lstStyle/>
          <a:p>
            <a:fld id="{B364FD95-446B-4903-AD3B-D473823BACA6}" type="datetime1">
              <a:rPr kumimoji="1" lang="ja-JP" altLang="en-US" smtClean="0"/>
              <a:pPr/>
              <a:t>2011/12/18</a:t>
            </a:fld>
            <a:endParaRPr kumimoji="1" lang="ja-JP" altLang="en-US"/>
          </a:p>
        </p:txBody>
      </p:sp>
      <p:sp>
        <p:nvSpPr>
          <p:cNvPr id="8" name="テキスト ボックス 7"/>
          <p:cNvSpPr txBox="1"/>
          <p:nvPr/>
        </p:nvSpPr>
        <p:spPr>
          <a:xfrm>
            <a:off x="1259632" y="1772816"/>
            <a:ext cx="6552728" cy="830997"/>
          </a:xfrm>
          <a:prstGeom prst="rect">
            <a:avLst/>
          </a:prstGeom>
          <a:noFill/>
        </p:spPr>
        <p:txBody>
          <a:bodyPr wrap="square" rtlCol="0">
            <a:spAutoFit/>
          </a:bodyPr>
          <a:lstStyle/>
          <a:p>
            <a:r>
              <a:rPr kumimoji="1" lang="ja-JP" altLang="en-US" sz="4800" dirty="0" smtClean="0"/>
              <a:t>プロダクト・プレイスメント</a:t>
            </a:r>
            <a:endParaRPr kumimoji="1" lang="ja-JP" altLang="en-US" sz="4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4"/>
          <p:cNvSpPr>
            <a:spLocks noGrp="1"/>
          </p:cNvSpPr>
          <p:nvPr>
            <p:ph type="title"/>
          </p:nvPr>
        </p:nvSpPr>
        <p:spPr/>
        <p:txBody>
          <a:bodyPr/>
          <a:lstStyle/>
          <a:p>
            <a:endParaRPr lang="ja-JP" altLang="en-US" smtClean="0"/>
          </a:p>
        </p:txBody>
      </p:sp>
      <p:sp>
        <p:nvSpPr>
          <p:cNvPr id="20483" name="コンテンツ プレースホルダ 5"/>
          <p:cNvSpPr>
            <a:spLocks noGrp="1"/>
          </p:cNvSpPr>
          <p:nvPr>
            <p:ph idx="1"/>
          </p:nvPr>
        </p:nvSpPr>
        <p:spPr/>
        <p:txBody>
          <a:bodyPr/>
          <a:lstStyle/>
          <a:p>
            <a:r>
              <a:rPr lang="ja-JP" altLang="en-US" dirty="0" smtClean="0"/>
              <a:t>広告効果プロセス</a:t>
            </a:r>
          </a:p>
        </p:txBody>
      </p:sp>
      <p:sp>
        <p:nvSpPr>
          <p:cNvPr id="20484" name="日付プレースホルダ 2"/>
          <p:cNvSpPr>
            <a:spLocks noGrp="1"/>
          </p:cNvSpPr>
          <p:nvPr>
            <p:ph type="dt" sz="quarter" idx="10"/>
          </p:nvPr>
        </p:nvSpPr>
        <p:spPr>
          <a:noFill/>
        </p:spPr>
        <p:txBody>
          <a:bodyPr/>
          <a:lstStyle/>
          <a:p>
            <a:fld id="{AD16567D-1924-4E80-AC0D-209DE9FF4DD6}" type="datetime1">
              <a:rPr lang="ja-JP" altLang="en-US" smtClean="0">
                <a:latin typeface="Times New Roman" pitchFamily="18" charset="0"/>
                <a:ea typeface="ＭＳ Ｐゴシック" pitchFamily="50" charset="-128"/>
              </a:rPr>
              <a:pPr/>
              <a:t>2011/12/18</a:t>
            </a:fld>
            <a:endParaRPr lang="en-US" altLang="ja-JP" smtClean="0">
              <a:latin typeface="Times New Roman" pitchFamily="18" charset="0"/>
              <a:ea typeface="ＭＳ Ｐゴシック" pitchFamily="50" charset="-128"/>
            </a:endParaRPr>
          </a:p>
        </p:txBody>
      </p:sp>
      <p:sp>
        <p:nvSpPr>
          <p:cNvPr id="20485" name="スライド番号プレースホルダ 3"/>
          <p:cNvSpPr>
            <a:spLocks noGrp="1"/>
          </p:cNvSpPr>
          <p:nvPr>
            <p:ph type="sldNum" sz="quarter" idx="11"/>
          </p:nvPr>
        </p:nvSpPr>
        <p:spPr>
          <a:noFill/>
        </p:spPr>
        <p:txBody>
          <a:bodyPr/>
          <a:lstStyle/>
          <a:p>
            <a:fld id="{CBA99FE8-25D3-40CB-9248-5A15F1FF8E30}" type="slidenum">
              <a:rPr lang="en-US" altLang="ja-JP" smtClean="0">
                <a:latin typeface="ＭＳ Ｐゴシック" pitchFamily="50" charset="-128"/>
                <a:ea typeface="ＭＳ Ｐゴシック" pitchFamily="50" charset="-128"/>
              </a:rPr>
              <a:pPr/>
              <a:t>10</a:t>
            </a:fld>
            <a:endParaRPr lang="en-US" altLang="ja-JP" smtClean="0">
              <a:latin typeface="ＭＳ Ｐゴシック" pitchFamily="50" charset="-128"/>
              <a:ea typeface="ＭＳ Ｐゴシック" pitchFamily="50" charset="-128"/>
            </a:endParaRPr>
          </a:p>
        </p:txBody>
      </p:sp>
      <p:graphicFrame>
        <p:nvGraphicFramePr>
          <p:cNvPr id="8" name="図表 7"/>
          <p:cNvGraphicFramePr/>
          <p:nvPr>
            <p:extLst>
              <p:ext uri="{D42A27DB-BD31-4B8C-83A1-F6EECF244321}">
                <p14:modId xmlns:p14="http://schemas.microsoft.com/office/powerpoint/2010/main" xmlns="" val="548129700"/>
              </p:ext>
            </p:extLst>
          </p:nvPr>
        </p:nvGraphicFramePr>
        <p:xfrm>
          <a:off x="323528" y="820936"/>
          <a:ext cx="7224464" cy="4696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角丸四角形 8"/>
          <p:cNvSpPr/>
          <p:nvPr/>
        </p:nvSpPr>
        <p:spPr>
          <a:xfrm>
            <a:off x="395288" y="2405063"/>
            <a:ext cx="3889375" cy="2536825"/>
          </a:xfrm>
          <a:prstGeom prst="roundRect">
            <a:avLst/>
          </a:prstGeom>
          <a:noFill/>
          <a:ln w="762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11" name="角丸四角形 10"/>
          <p:cNvSpPr/>
          <p:nvPr/>
        </p:nvSpPr>
        <p:spPr>
          <a:xfrm>
            <a:off x="1692275" y="5157788"/>
            <a:ext cx="7272338" cy="1223962"/>
          </a:xfrm>
          <a:prstGeom prst="roundRect">
            <a:avLst/>
          </a:prstGeom>
          <a:noFill/>
          <a:ln w="285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000" b="1" dirty="0" smtClean="0">
                <a:solidFill>
                  <a:schemeClr val="tx1"/>
                </a:solidFill>
              </a:rPr>
              <a:t>ＰＰを</a:t>
            </a:r>
            <a:r>
              <a:rPr lang="ja-JP" altLang="en-US" sz="2000" b="1" dirty="0">
                <a:solidFill>
                  <a:schemeClr val="tx1"/>
                </a:solidFill>
              </a:rPr>
              <a:t>用いた場合、一定の認知や理解が向上し、そのことで、好意的な態度を形成し、ブランドによい印象を</a:t>
            </a:r>
            <a:r>
              <a:rPr lang="ja-JP" altLang="en-US" sz="2000" b="1" dirty="0" smtClean="0">
                <a:solidFill>
                  <a:schemeClr val="tx1"/>
                </a:solidFill>
              </a:rPr>
              <a:t>与える</a:t>
            </a:r>
            <a:endParaRPr lang="ja-JP" altLang="en-US" sz="2000" b="1" dirty="0">
              <a:solidFill>
                <a:schemeClr val="tx1"/>
              </a:solidFill>
            </a:endParaRPr>
          </a:p>
        </p:txBody>
      </p:sp>
      <p:sp>
        <p:nvSpPr>
          <p:cNvPr id="20489" name="テキスト ボックス 11"/>
          <p:cNvSpPr txBox="1">
            <a:spLocks noChangeArrowheads="1"/>
          </p:cNvSpPr>
          <p:nvPr/>
        </p:nvSpPr>
        <p:spPr bwMode="auto">
          <a:xfrm>
            <a:off x="5003800" y="6021388"/>
            <a:ext cx="3615092" cy="369332"/>
          </a:xfrm>
          <a:prstGeom prst="rect">
            <a:avLst/>
          </a:prstGeom>
          <a:noFill/>
          <a:ln w="9525">
            <a:noFill/>
            <a:miter lim="800000"/>
            <a:headEnd/>
            <a:tailEnd/>
          </a:ln>
        </p:spPr>
        <p:txBody>
          <a:bodyPr wrap="none">
            <a:spAutoFit/>
          </a:bodyPr>
          <a:lstStyle/>
          <a:p>
            <a:r>
              <a:rPr lang="ja-JP" altLang="en-US" sz="1800" dirty="0"/>
              <a:t>出典）</a:t>
            </a:r>
            <a:r>
              <a:rPr lang="en-US" altLang="ja-JP" sz="1800" dirty="0"/>
              <a:t>2008</a:t>
            </a:r>
            <a:r>
              <a:rPr lang="ja-JP" altLang="en-US" sz="1800" dirty="0" err="1"/>
              <a:t>，</a:t>
            </a:r>
            <a:r>
              <a:rPr lang="ja-JP" altLang="en-US" sz="1800" dirty="0"/>
              <a:t>岸谷和広　水野由多加</a:t>
            </a:r>
            <a:endParaRPr lang="en-US" altLang="ja-JP"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lide(fromBottom)">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467544" y="188640"/>
            <a:ext cx="8229600" cy="792088"/>
          </a:xfrm>
        </p:spPr>
        <p:txBody>
          <a:bodyPr>
            <a:normAutofit/>
          </a:bodyPr>
          <a:lstStyle/>
          <a:p>
            <a:r>
              <a:rPr kumimoji="1" lang="en-US" altLang="ja-JP" dirty="0" smtClean="0">
                <a:latin typeface="+mj-ea"/>
              </a:rPr>
              <a:t>DAGMER</a:t>
            </a:r>
            <a:r>
              <a:rPr kumimoji="1" lang="ja-JP" altLang="en-US" dirty="0" smtClean="0">
                <a:latin typeface="+mj-ea"/>
              </a:rPr>
              <a:t>理論</a:t>
            </a:r>
            <a:endParaRPr kumimoji="1" lang="ja-JP" altLang="en-US" dirty="0">
              <a:latin typeface="+mj-ea"/>
            </a:endParaRPr>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11</a:t>
            </a:fld>
            <a:endParaRPr kumimoji="1" lang="ja-JP" altLang="en-US"/>
          </a:p>
        </p:txBody>
      </p:sp>
      <p:graphicFrame>
        <p:nvGraphicFramePr>
          <p:cNvPr id="7" name="図表 6"/>
          <p:cNvGraphicFramePr/>
          <p:nvPr/>
        </p:nvGraphicFramePr>
        <p:xfrm>
          <a:off x="971600" y="694437"/>
          <a:ext cx="7920880" cy="16719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図表 7"/>
          <p:cNvGraphicFramePr/>
          <p:nvPr/>
        </p:nvGraphicFramePr>
        <p:xfrm>
          <a:off x="899592" y="2780928"/>
          <a:ext cx="7920880" cy="123991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乗算記号 8"/>
          <p:cNvSpPr/>
          <p:nvPr/>
        </p:nvSpPr>
        <p:spPr>
          <a:xfrm>
            <a:off x="971600" y="1918573"/>
            <a:ext cx="1080120" cy="1008112"/>
          </a:xfrm>
          <a:prstGeom prst="mathMultiply">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矢印コネクタ 10"/>
          <p:cNvCxnSpPr/>
          <p:nvPr/>
        </p:nvCxnSpPr>
        <p:spPr>
          <a:xfrm rot="10800000" flipV="1">
            <a:off x="3707904" y="2062588"/>
            <a:ext cx="936104" cy="79034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3" name="直線矢印コネクタ 12"/>
          <p:cNvCxnSpPr/>
          <p:nvPr/>
        </p:nvCxnSpPr>
        <p:spPr>
          <a:xfrm rot="5400000">
            <a:off x="4537661" y="2457762"/>
            <a:ext cx="789553"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7" name="直線矢印コネクタ 16"/>
          <p:cNvCxnSpPr/>
          <p:nvPr/>
        </p:nvCxnSpPr>
        <p:spPr>
          <a:xfrm rot="5400000">
            <a:off x="5977424" y="2457365"/>
            <a:ext cx="790347"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8" name="直線矢印コネクタ 17"/>
          <p:cNvCxnSpPr/>
          <p:nvPr/>
        </p:nvCxnSpPr>
        <p:spPr>
          <a:xfrm rot="5400000">
            <a:off x="7561600" y="2457365"/>
            <a:ext cx="790347" cy="79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19" name="直線矢印コネクタ 18"/>
          <p:cNvCxnSpPr/>
          <p:nvPr/>
        </p:nvCxnSpPr>
        <p:spPr>
          <a:xfrm rot="10800000" flipV="1">
            <a:off x="2267744" y="2062588"/>
            <a:ext cx="792088" cy="718339"/>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0" name="テキスト ボックス 29"/>
          <p:cNvSpPr txBox="1"/>
          <p:nvPr/>
        </p:nvSpPr>
        <p:spPr>
          <a:xfrm>
            <a:off x="1043608" y="3933056"/>
            <a:ext cx="7563289" cy="646331"/>
          </a:xfrm>
          <a:prstGeom prst="rect">
            <a:avLst/>
          </a:prstGeom>
          <a:solidFill>
            <a:srgbClr val="D1FFFD"/>
          </a:solidFill>
          <a:ln w="28575">
            <a:solidFill>
              <a:srgbClr val="FFFF99"/>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kumimoji="1" lang="ja-JP" altLang="en-US" dirty="0" smtClean="0"/>
              <a:t>広告露出によって、認知、理解、好意、購買意欲という消費者の一方向的な心理変容のプロセスを、</a:t>
            </a:r>
            <a:r>
              <a:rPr lang="ja-JP" altLang="en-US" dirty="0" smtClean="0"/>
              <a:t>モデル化している理論</a:t>
            </a:r>
            <a:endParaRPr kumimoji="1" lang="ja-JP" altLang="en-US" dirty="0"/>
          </a:p>
        </p:txBody>
      </p:sp>
      <p:sp>
        <p:nvSpPr>
          <p:cNvPr id="31" name="正方形/長方形 30"/>
          <p:cNvSpPr/>
          <p:nvPr/>
        </p:nvSpPr>
        <p:spPr>
          <a:xfrm>
            <a:off x="1979712" y="4651395"/>
            <a:ext cx="6624736" cy="261610"/>
          </a:xfrm>
          <a:prstGeom prst="rect">
            <a:avLst/>
          </a:prstGeom>
        </p:spPr>
        <p:txBody>
          <a:bodyPr wrap="square">
            <a:spAutoFit/>
          </a:bodyPr>
          <a:lstStyle/>
          <a:p>
            <a:r>
              <a:rPr lang="ja-JP" altLang="en-US" sz="1100" dirty="0" smtClean="0"/>
              <a:t>出典：亀井昭宏、疋田聰（</a:t>
            </a:r>
            <a:r>
              <a:rPr lang="en-US" altLang="ja-JP" sz="1100" dirty="0" smtClean="0"/>
              <a:t>2010</a:t>
            </a:r>
            <a:r>
              <a:rPr lang="ja-JP" altLang="en-US" sz="1100" dirty="0" smtClean="0"/>
              <a:t>）</a:t>
            </a:r>
            <a:r>
              <a:rPr lang="en-US" altLang="ja-JP" sz="1100" dirty="0" smtClean="0"/>
              <a:t>『</a:t>
            </a:r>
            <a:r>
              <a:rPr lang="ja-JP" altLang="en-US" sz="1100" dirty="0" smtClean="0"/>
              <a:t>新広告論　</a:t>
            </a:r>
            <a:r>
              <a:rPr lang="en-US" altLang="ja-JP" sz="1100" dirty="0" smtClean="0"/>
              <a:t>Next Text on Advertising』</a:t>
            </a:r>
            <a:r>
              <a:rPr lang="ja-JP" altLang="en-US" sz="1100" dirty="0" smtClean="0"/>
              <a:t>日経広告研究所　日本経済新聞出版社</a:t>
            </a:r>
            <a:endParaRPr lang="en-US" altLang="ja-JP" sz="1100" dirty="0" smtClean="0"/>
          </a:p>
        </p:txBody>
      </p:sp>
      <p:sp>
        <p:nvSpPr>
          <p:cNvPr id="32" name="テキスト ボックス 31"/>
          <p:cNvSpPr txBox="1"/>
          <p:nvPr/>
        </p:nvSpPr>
        <p:spPr>
          <a:xfrm>
            <a:off x="755576" y="5229200"/>
            <a:ext cx="8027397" cy="1200329"/>
          </a:xfrm>
          <a:prstGeom prst="rect">
            <a:avLst/>
          </a:prstGeom>
          <a:ln w="57150">
            <a:solidFill>
              <a:srgbClr val="FFFF99"/>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ja-JP" altLang="en-US" dirty="0" smtClean="0"/>
              <a:t>通常の広告の場合、事前に広告目標として認知率を設定し、事後その目標を</a:t>
            </a:r>
            <a:r>
              <a:rPr lang="ja-JP" altLang="en-US" dirty="0" smtClean="0"/>
              <a:t>達成したかどうかで広告効果を評価するが、ＰＰの場合、</a:t>
            </a:r>
            <a:r>
              <a:rPr kumimoji="1" lang="ja-JP" altLang="en-US" dirty="0" smtClean="0"/>
              <a:t>すでに認知率が高い製品やブランドで展開されるため、「未知」という項目が</a:t>
            </a:r>
            <a:r>
              <a:rPr lang="ja-JP" altLang="en-US" dirty="0" smtClean="0"/>
              <a:t>なくなり、「認知」からスタートするモデルとなっている。</a:t>
            </a:r>
            <a:endParaRPr kumimoji="1" lang="en-US" altLang="ja-JP" dirty="0" smtClean="0"/>
          </a:p>
        </p:txBody>
      </p:sp>
      <p:sp>
        <p:nvSpPr>
          <p:cNvPr id="33" name="正方形/長方形 32"/>
          <p:cNvSpPr/>
          <p:nvPr/>
        </p:nvSpPr>
        <p:spPr>
          <a:xfrm>
            <a:off x="2051720" y="6453336"/>
            <a:ext cx="5814392" cy="261610"/>
          </a:xfrm>
          <a:prstGeom prst="rect">
            <a:avLst/>
          </a:prstGeom>
        </p:spPr>
        <p:txBody>
          <a:bodyPr wrap="square">
            <a:spAutoFit/>
          </a:bodyPr>
          <a:lstStyle/>
          <a:p>
            <a:r>
              <a:rPr lang="ja-JP" altLang="en-US" sz="1100" dirty="0" smtClean="0"/>
              <a:t>参照：水野由多加（</a:t>
            </a:r>
            <a:r>
              <a:rPr lang="en-US" altLang="ja-JP" sz="1100" dirty="0" smtClean="0"/>
              <a:t>2004</a:t>
            </a:r>
            <a:r>
              <a:rPr lang="ja-JP" altLang="en-US" sz="1100" dirty="0" smtClean="0"/>
              <a:t>）</a:t>
            </a:r>
            <a:r>
              <a:rPr lang="en-US" altLang="ja-JP" sz="1100" dirty="0" smtClean="0"/>
              <a:t>『</a:t>
            </a:r>
            <a:r>
              <a:rPr lang="ja-JP" altLang="en-US" sz="1100" dirty="0" smtClean="0"/>
              <a:t>統合広告論</a:t>
            </a:r>
            <a:r>
              <a:rPr lang="en-US" altLang="ja-JP" sz="1100" dirty="0" smtClean="0"/>
              <a:t>―</a:t>
            </a:r>
            <a:r>
              <a:rPr lang="ja-JP" altLang="en-US" sz="1100" dirty="0" smtClean="0"/>
              <a:t>実践秩序へのアプローチ</a:t>
            </a:r>
            <a:r>
              <a:rPr lang="en-US" altLang="ja-JP" sz="1100" dirty="0" smtClean="0"/>
              <a:t>―』</a:t>
            </a:r>
            <a:r>
              <a:rPr lang="ja-JP" altLang="en-US" sz="1100" dirty="0" smtClean="0"/>
              <a:t>株式会社ミネルヴァ書房</a:t>
            </a:r>
            <a:endParaRPr lang="en-US" altLang="ja-JP" sz="1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755576" y="4670703"/>
            <a:ext cx="3013967" cy="744180"/>
          </a:xfrm>
          <a:prstGeom prst="rect">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ja-JP" altLang="en-US" dirty="0" smtClean="0"/>
              <a:t>なぜ今注目されているのか？</a:t>
            </a:r>
            <a:endParaRPr kumimoji="1" lang="ja-JP" altLang="en-US" dirty="0"/>
          </a:p>
        </p:txBody>
      </p:sp>
      <p:sp>
        <p:nvSpPr>
          <p:cNvPr id="7" name="コンテンツ プレースホルダ 6"/>
          <p:cNvSpPr>
            <a:spLocks noGrp="1"/>
          </p:cNvSpPr>
          <p:nvPr>
            <p:ph idx="1"/>
          </p:nvPr>
        </p:nvSpPr>
        <p:spPr/>
        <p:txBody>
          <a:bodyPr/>
          <a:lstStyle/>
          <a:p>
            <a:r>
              <a:rPr kumimoji="1" lang="ja-JP" altLang="en-US" dirty="0" smtClean="0"/>
              <a:t>前述のスキップ機能の件</a:t>
            </a:r>
            <a:endParaRPr kumimoji="1" lang="en-US" altLang="ja-JP" dirty="0" smtClean="0"/>
          </a:p>
          <a:p>
            <a:r>
              <a:rPr lang="ja-JP" altLang="en-US" dirty="0"/>
              <a:t>映画</a:t>
            </a:r>
            <a:r>
              <a:rPr lang="ja-JP" altLang="en-US" dirty="0" smtClean="0"/>
              <a:t>や番組の制作費の高騰による、ＰＰによるリスクヘッジ</a:t>
            </a:r>
            <a:endParaRPr lang="en-US" altLang="ja-JP" dirty="0" smtClean="0"/>
          </a:p>
          <a:p>
            <a:r>
              <a:rPr lang="ja-JP" altLang="en-US" dirty="0" smtClean="0"/>
              <a:t>差別化が強化できる</a:t>
            </a:r>
            <a:endParaRPr lang="en-US" altLang="ja-JP" dirty="0" smtClean="0"/>
          </a:p>
          <a:p>
            <a:endParaRPr kumimoji="1" lang="ja-JP" altLang="en-US" dirty="0"/>
          </a:p>
        </p:txBody>
      </p:sp>
      <p:sp>
        <p:nvSpPr>
          <p:cNvPr id="2" name="日付プレースホルダ 1"/>
          <p:cNvSpPr>
            <a:spLocks noGrp="1"/>
          </p:cNvSpPr>
          <p:nvPr>
            <p:ph type="dt" sz="half" idx="10"/>
          </p:nvPr>
        </p:nvSpPr>
        <p:spPr/>
        <p:txBody>
          <a:bodyPr/>
          <a:lstStyle/>
          <a:p>
            <a:fld id="{3CD1ADC0-8948-41A8-ADC1-2DBDA2B9474B}" type="datetime1">
              <a:rPr kumimoji="1" lang="ja-JP" altLang="en-US" smtClean="0"/>
              <a:pPr/>
              <a:t>2011/12/18</a:t>
            </a:fld>
            <a:endParaRPr kumimoji="1" lang="ja-JP" altLang="en-US"/>
          </a:p>
        </p:txBody>
      </p:sp>
      <p:sp>
        <p:nvSpPr>
          <p:cNvPr id="3" name="スライド番号プレースホルダ 2"/>
          <p:cNvSpPr>
            <a:spLocks noGrp="1"/>
          </p:cNvSpPr>
          <p:nvPr>
            <p:ph type="sldNum" sz="quarter" idx="12"/>
          </p:nvPr>
        </p:nvSpPr>
        <p:spPr/>
        <p:txBody>
          <a:bodyPr/>
          <a:lstStyle/>
          <a:p>
            <a:fld id="{B2D5AB30-79DA-4470-A1CD-323DF7809454}" type="slidenum">
              <a:rPr kumimoji="1" lang="ja-JP" altLang="en-US" smtClean="0"/>
              <a:pPr/>
              <a:t>12</a:t>
            </a:fld>
            <a:endParaRPr kumimoji="1" lang="ja-JP" altLang="en-US" dirty="0"/>
          </a:p>
        </p:txBody>
      </p:sp>
      <p:sp>
        <p:nvSpPr>
          <p:cNvPr id="8" name="テキスト ボックス 7"/>
          <p:cNvSpPr txBox="1"/>
          <p:nvPr/>
        </p:nvSpPr>
        <p:spPr>
          <a:xfrm>
            <a:off x="1043608" y="4581128"/>
            <a:ext cx="2363147" cy="923330"/>
          </a:xfrm>
          <a:prstGeom prst="rect">
            <a:avLst/>
          </a:prstGeom>
          <a:noFill/>
        </p:spPr>
        <p:txBody>
          <a:bodyPr wrap="square" rtlCol="0">
            <a:spAutoFit/>
          </a:bodyPr>
          <a:lstStyle/>
          <a:p>
            <a:r>
              <a:rPr kumimoji="1" lang="ja-JP" altLang="en-US" sz="5400" b="1" dirty="0" smtClean="0">
                <a:solidFill>
                  <a:srgbClr val="FF7C80"/>
                </a:solidFill>
              </a:rPr>
              <a:t>タレント</a:t>
            </a:r>
            <a:endParaRPr kumimoji="1" lang="ja-JP" altLang="en-US" sz="5400" b="1" dirty="0">
              <a:solidFill>
                <a:srgbClr val="FF7C80"/>
              </a:solidFill>
            </a:endParaRPr>
          </a:p>
        </p:txBody>
      </p:sp>
      <p:sp>
        <p:nvSpPr>
          <p:cNvPr id="9" name="テキスト ボックス 8"/>
          <p:cNvSpPr txBox="1"/>
          <p:nvPr/>
        </p:nvSpPr>
        <p:spPr>
          <a:xfrm>
            <a:off x="3851920" y="4869160"/>
            <a:ext cx="1107996" cy="1200329"/>
          </a:xfrm>
          <a:prstGeom prst="rect">
            <a:avLst/>
          </a:prstGeom>
          <a:noFill/>
        </p:spPr>
        <p:txBody>
          <a:bodyPr wrap="none" rtlCol="0">
            <a:spAutoFit/>
          </a:bodyPr>
          <a:lstStyle/>
          <a:p>
            <a:r>
              <a:rPr kumimoji="1" lang="ja-JP" altLang="en-US" sz="7200" dirty="0" smtClean="0"/>
              <a:t>＋</a:t>
            </a:r>
            <a:endParaRPr kumimoji="1" lang="ja-JP" altLang="en-US" sz="7200" dirty="0"/>
          </a:p>
        </p:txBody>
      </p:sp>
      <p:grpSp>
        <p:nvGrpSpPr>
          <p:cNvPr id="13" name="グループ化 12"/>
          <p:cNvGrpSpPr/>
          <p:nvPr/>
        </p:nvGrpSpPr>
        <p:grpSpPr>
          <a:xfrm>
            <a:off x="4974848" y="4941168"/>
            <a:ext cx="3456384" cy="1032792"/>
            <a:chOff x="4974848" y="4149080"/>
            <a:chExt cx="3456384" cy="1032792"/>
          </a:xfrm>
        </p:grpSpPr>
        <p:sp>
          <p:nvSpPr>
            <p:cNvPr id="12" name="正方形/長方形 11"/>
            <p:cNvSpPr/>
            <p:nvPr/>
          </p:nvSpPr>
          <p:spPr>
            <a:xfrm>
              <a:off x="4974848" y="4149080"/>
              <a:ext cx="3456384" cy="1032792"/>
            </a:xfrm>
            <a:prstGeom prst="rect">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5138348" y="4280755"/>
              <a:ext cx="3129383" cy="769441"/>
            </a:xfrm>
            <a:prstGeom prst="rect">
              <a:avLst/>
            </a:prstGeom>
            <a:solidFill>
              <a:schemeClr val="bg1"/>
            </a:solidFill>
          </p:spPr>
          <p:txBody>
            <a:bodyPr wrap="none" rtlCol="0">
              <a:spAutoFit/>
            </a:bodyPr>
            <a:lstStyle/>
            <a:p>
              <a:r>
                <a:rPr kumimoji="1" lang="ja-JP" altLang="en-US" sz="4400" b="1" u="sng" dirty="0" smtClean="0">
                  <a:solidFill>
                    <a:srgbClr val="FF7C80"/>
                  </a:solidFill>
                </a:rPr>
                <a:t>ストーリー性</a:t>
              </a:r>
              <a:endParaRPr kumimoji="1" lang="ja-JP" altLang="en-US" sz="4400" b="1" u="sng" dirty="0">
                <a:solidFill>
                  <a:srgbClr val="FF7C80"/>
                </a:solidFill>
              </a:endParaRPr>
            </a:p>
          </p:txBody>
        </p:sp>
      </p:grpSp>
      <p:sp>
        <p:nvSpPr>
          <p:cNvPr id="11" name="テキスト ボックス 10"/>
          <p:cNvSpPr txBox="1"/>
          <p:nvPr/>
        </p:nvSpPr>
        <p:spPr>
          <a:xfrm>
            <a:off x="755576" y="5661248"/>
            <a:ext cx="3013967" cy="769441"/>
          </a:xfrm>
          <a:prstGeom prst="rect">
            <a:avLst/>
          </a:prstGeom>
          <a:solidFill>
            <a:schemeClr val="bg1"/>
          </a:solidFill>
          <a:ln w="57150">
            <a:solidFill>
              <a:srgbClr val="FFC000"/>
            </a:solidFill>
          </a:ln>
        </p:spPr>
        <p:txBody>
          <a:bodyPr wrap="none" rtlCol="0">
            <a:spAutoFit/>
          </a:bodyPr>
          <a:lstStyle/>
          <a:p>
            <a:r>
              <a:rPr kumimoji="1" lang="ja-JP" altLang="en-US" sz="4400" b="1" dirty="0" smtClean="0">
                <a:solidFill>
                  <a:srgbClr val="FF7C80"/>
                </a:solidFill>
              </a:rPr>
              <a:t>製品の特性</a:t>
            </a:r>
            <a:endParaRPr kumimoji="1" lang="ja-JP" altLang="en-US" sz="4400" b="1" dirty="0">
              <a:solidFill>
                <a:srgbClr val="FF7C80"/>
              </a:solidFill>
            </a:endParaRPr>
          </a:p>
        </p:txBody>
      </p:sp>
      <p:sp>
        <p:nvSpPr>
          <p:cNvPr id="15" name="雲形吹き出し 14"/>
          <p:cNvSpPr/>
          <p:nvPr/>
        </p:nvSpPr>
        <p:spPr>
          <a:xfrm>
            <a:off x="4932040" y="2852936"/>
            <a:ext cx="3888432" cy="1728192"/>
          </a:xfrm>
          <a:prstGeom prst="cloudCallout">
            <a:avLst>
              <a:gd name="adj1" fmla="val -16421"/>
              <a:gd name="adj2" fmla="val 80105"/>
            </a:avLst>
          </a:prstGeom>
          <a:solidFill>
            <a:srgbClr val="D1FFFD"/>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ＰＰはストーリーにのせて掲載する広告である</a:t>
            </a:r>
            <a:endParaRPr kumimoji="1" lang="ja-JP" altLang="en-US"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slide(fromBottom)">
                                      <p:cBhvr>
                                        <p:cTn id="7" dur="500"/>
                                        <p:tgtEl>
                                          <p:spTgt spid="11"/>
                                        </p:tgtEl>
                                      </p:cBhvr>
                                    </p:animEffect>
                                  </p:childTnLst>
                                </p:cTn>
                              </p:par>
                              <p:par>
                                <p:cTn id="8" presetID="12" presetClass="entr" presetSubtype="4"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slide(fromBottom)">
                                      <p:cBhvr>
                                        <p:cTn id="10" dur="500"/>
                                        <p:tgtEl>
                                          <p:spTgt spid="1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slide(fromBottom)">
                                      <p:cBhvr>
                                        <p:cTn id="13" dur="500"/>
                                        <p:tgtEl>
                                          <p:spTgt spid="9"/>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lide(fromBottom)">
                                      <p:cBhvr>
                                        <p:cTn id="16" dur="500"/>
                                        <p:tgtEl>
                                          <p:spTgt spid="4"/>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slide(fromBottom)">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タイトル 4"/>
          <p:cNvSpPr>
            <a:spLocks noGrp="1"/>
          </p:cNvSpPr>
          <p:nvPr>
            <p:ph type="title"/>
          </p:nvPr>
        </p:nvSpPr>
        <p:spPr/>
        <p:txBody>
          <a:bodyPr/>
          <a:lstStyle/>
          <a:p>
            <a:r>
              <a:rPr lang="ja-JP" altLang="en-US" dirty="0" smtClean="0"/>
              <a:t>ストーリー性のもつ効果</a:t>
            </a:r>
          </a:p>
        </p:txBody>
      </p:sp>
      <p:sp>
        <p:nvSpPr>
          <p:cNvPr id="19459" name="コンテンツ プレースホルダ 5"/>
          <p:cNvSpPr>
            <a:spLocks noGrp="1"/>
          </p:cNvSpPr>
          <p:nvPr>
            <p:ph idx="1"/>
          </p:nvPr>
        </p:nvSpPr>
        <p:spPr>
          <a:xfrm>
            <a:off x="323528" y="1268760"/>
            <a:ext cx="8382000" cy="5040560"/>
          </a:xfrm>
        </p:spPr>
        <p:txBody>
          <a:bodyPr>
            <a:normAutofit fontScale="70000" lnSpcReduction="20000"/>
          </a:bodyPr>
          <a:lstStyle/>
          <a:p>
            <a:pPr>
              <a:buFont typeface="Wingdings" pitchFamily="2" charset="2"/>
              <a:buNone/>
            </a:pPr>
            <a:endParaRPr lang="en-US" altLang="ja-JP" dirty="0" smtClean="0"/>
          </a:p>
          <a:p>
            <a:pPr marL="0" indent="0">
              <a:buNone/>
            </a:pPr>
            <a:r>
              <a:rPr lang="ja-JP" altLang="en-US" b="1" dirty="0" smtClean="0">
                <a:solidFill>
                  <a:srgbClr val="FF0000"/>
                </a:solidFill>
              </a:rPr>
              <a:t>①感情を喚起する</a:t>
            </a:r>
            <a:endParaRPr lang="en-US" altLang="ja-JP" b="1" dirty="0" smtClean="0">
              <a:solidFill>
                <a:srgbClr val="FF0000"/>
              </a:solidFill>
            </a:endParaRPr>
          </a:p>
          <a:p>
            <a:pPr marL="0" indent="0">
              <a:buNone/>
            </a:pPr>
            <a:r>
              <a:rPr lang="ja-JP" altLang="en-US" dirty="0" smtClean="0"/>
              <a:t>　　　（スリル、感動、悲しみ、楽しさなどを喚起させる）</a:t>
            </a:r>
            <a:endParaRPr lang="en-US" altLang="ja-JP" dirty="0" smtClean="0"/>
          </a:p>
          <a:p>
            <a:pPr marL="0" indent="0">
              <a:buNone/>
            </a:pPr>
            <a:r>
              <a:rPr lang="ja-JP" altLang="en-US" b="1" dirty="0" smtClean="0">
                <a:solidFill>
                  <a:srgbClr val="FF0000"/>
                </a:solidFill>
              </a:rPr>
              <a:t>②理解を助ける</a:t>
            </a:r>
            <a:endParaRPr lang="en-US" altLang="ja-JP" b="1" dirty="0" smtClean="0">
              <a:solidFill>
                <a:srgbClr val="FF0000"/>
              </a:solidFill>
            </a:endParaRPr>
          </a:p>
          <a:p>
            <a:pPr marL="0" indent="0">
              <a:buNone/>
            </a:pPr>
            <a:r>
              <a:rPr lang="ja-JP" altLang="en-US" dirty="0"/>
              <a:t>　</a:t>
            </a:r>
            <a:r>
              <a:rPr lang="ja-JP" altLang="en-US" dirty="0" smtClean="0"/>
              <a:t>　　（事実を列挙するよりも、ストーリーとしてまとめて伝えるほうが、　　　</a:t>
            </a:r>
            <a:endParaRPr lang="en-US" altLang="ja-JP" dirty="0" smtClean="0"/>
          </a:p>
          <a:p>
            <a:pPr marL="0" indent="0">
              <a:buNone/>
            </a:pPr>
            <a:r>
              <a:rPr lang="ja-JP" altLang="en-US" dirty="0"/>
              <a:t>　</a:t>
            </a:r>
            <a:r>
              <a:rPr lang="ja-JP" altLang="en-US" dirty="0" smtClean="0"/>
              <a:t>　　消費者に理解されやすい。）</a:t>
            </a:r>
            <a:endParaRPr lang="en-US" altLang="ja-JP" dirty="0" smtClean="0"/>
          </a:p>
          <a:p>
            <a:pPr marL="0" indent="0">
              <a:buNone/>
            </a:pPr>
            <a:r>
              <a:rPr lang="ja-JP" altLang="en-US" b="1" dirty="0" smtClean="0">
                <a:solidFill>
                  <a:srgbClr val="FF0000"/>
                </a:solidFill>
              </a:rPr>
              <a:t>③記憶に残る</a:t>
            </a:r>
            <a:endParaRPr lang="en-US" altLang="ja-JP" b="1" dirty="0" smtClean="0">
              <a:solidFill>
                <a:srgbClr val="FF0000"/>
              </a:solidFill>
            </a:endParaRPr>
          </a:p>
          <a:p>
            <a:pPr marL="0" indent="0">
              <a:buNone/>
            </a:pPr>
            <a:r>
              <a:rPr lang="ja-JP" altLang="en-US" dirty="0"/>
              <a:t>　</a:t>
            </a:r>
            <a:r>
              <a:rPr lang="ja-JP" altLang="en-US" dirty="0" smtClean="0"/>
              <a:t>　　（ストーリー形式をとった広告のほうが記憶に残りやすい）</a:t>
            </a:r>
            <a:endParaRPr lang="en-US" altLang="ja-JP" dirty="0" smtClean="0"/>
          </a:p>
          <a:p>
            <a:pPr marL="0" indent="0">
              <a:buNone/>
            </a:pPr>
            <a:r>
              <a:rPr lang="ja-JP" altLang="en-US" b="1" dirty="0" smtClean="0">
                <a:solidFill>
                  <a:srgbClr val="FF0000"/>
                </a:solidFill>
              </a:rPr>
              <a:t>④行動へ駆り立てる</a:t>
            </a:r>
            <a:endParaRPr lang="en-US" altLang="ja-JP" b="1" dirty="0" smtClean="0">
              <a:solidFill>
                <a:srgbClr val="FF0000"/>
              </a:solidFill>
            </a:endParaRPr>
          </a:p>
          <a:p>
            <a:pPr marL="0" indent="0">
              <a:buNone/>
            </a:pPr>
            <a:r>
              <a:rPr lang="ja-JP" altLang="en-US" dirty="0" smtClean="0"/>
              <a:t>　　　（人間を行動に駆り立てる原動力になる）</a:t>
            </a:r>
            <a:endParaRPr lang="en-US" altLang="ja-JP" dirty="0" smtClean="0"/>
          </a:p>
          <a:p>
            <a:pPr marL="0" indent="0">
              <a:buNone/>
            </a:pPr>
            <a:r>
              <a:rPr lang="ja-JP" altLang="en-US" b="1" dirty="0" smtClean="0">
                <a:solidFill>
                  <a:srgbClr val="FF0000"/>
                </a:solidFill>
              </a:rPr>
              <a:t>⑤矛盾を解消する</a:t>
            </a:r>
            <a:endParaRPr lang="en-US" altLang="ja-JP" b="1" dirty="0" smtClean="0">
              <a:solidFill>
                <a:srgbClr val="FF0000"/>
              </a:solidFill>
            </a:endParaRPr>
          </a:p>
          <a:p>
            <a:pPr marL="0" indent="0">
              <a:buNone/>
            </a:pPr>
            <a:r>
              <a:rPr lang="ja-JP" altLang="en-US" dirty="0" smtClean="0"/>
              <a:t>　　　（人間関係などの矛盾をストーリーの中という別次元で解消する</a:t>
            </a:r>
            <a:endParaRPr lang="en-US" altLang="ja-JP" dirty="0" smtClean="0"/>
          </a:p>
          <a:p>
            <a:pPr marL="0" indent="0">
              <a:buNone/>
            </a:pPr>
            <a:r>
              <a:rPr lang="ja-JP" altLang="en-US" dirty="0"/>
              <a:t>　</a:t>
            </a:r>
            <a:r>
              <a:rPr lang="ja-JP" altLang="en-US" dirty="0" smtClean="0"/>
              <a:t>　　ため、商品を使って解消するという機能を持つ。）</a:t>
            </a:r>
          </a:p>
        </p:txBody>
      </p:sp>
      <p:sp>
        <p:nvSpPr>
          <p:cNvPr id="19460" name="日付プレースホルダ 2"/>
          <p:cNvSpPr>
            <a:spLocks noGrp="1"/>
          </p:cNvSpPr>
          <p:nvPr>
            <p:ph type="dt" sz="quarter" idx="10"/>
          </p:nvPr>
        </p:nvSpPr>
        <p:spPr>
          <a:noFill/>
        </p:spPr>
        <p:txBody>
          <a:bodyPr/>
          <a:lstStyle/>
          <a:p>
            <a:fld id="{1D2C751C-D6CD-488E-B090-833BA321D4E7}" type="datetime1">
              <a:rPr lang="ja-JP" altLang="en-US" smtClean="0">
                <a:latin typeface="Times New Roman" pitchFamily="18" charset="0"/>
                <a:ea typeface="ＭＳ Ｐゴシック" pitchFamily="50" charset="-128"/>
              </a:rPr>
              <a:pPr/>
              <a:t>2011/12/18</a:t>
            </a:fld>
            <a:endParaRPr lang="en-US" altLang="ja-JP" dirty="0" smtClean="0">
              <a:latin typeface="Times New Roman" pitchFamily="18" charset="0"/>
              <a:ea typeface="ＭＳ Ｐゴシック" pitchFamily="50" charset="-128"/>
            </a:endParaRPr>
          </a:p>
        </p:txBody>
      </p:sp>
      <p:sp>
        <p:nvSpPr>
          <p:cNvPr id="19461" name="スライド番号プレースホルダ 3"/>
          <p:cNvSpPr>
            <a:spLocks noGrp="1"/>
          </p:cNvSpPr>
          <p:nvPr>
            <p:ph type="sldNum" sz="quarter" idx="11"/>
          </p:nvPr>
        </p:nvSpPr>
        <p:spPr>
          <a:xfrm>
            <a:off x="8316416" y="6309320"/>
            <a:ext cx="655712" cy="365125"/>
          </a:xfrm>
          <a:noFill/>
        </p:spPr>
        <p:txBody>
          <a:bodyPr/>
          <a:lstStyle/>
          <a:p>
            <a:fld id="{BC904427-3287-44F5-9B3C-2E86D95A7BF3}" type="slidenum">
              <a:rPr lang="en-US" altLang="ja-JP" smtClean="0">
                <a:latin typeface="ＭＳ Ｐゴシック" pitchFamily="50" charset="-128"/>
                <a:ea typeface="ＭＳ Ｐゴシック" pitchFamily="50" charset="-128"/>
              </a:rPr>
              <a:pPr/>
              <a:t>13</a:t>
            </a:fld>
            <a:endParaRPr lang="en-US" altLang="ja-JP" dirty="0" smtClean="0">
              <a:latin typeface="ＭＳ Ｐゴシック" pitchFamily="50" charset="-128"/>
              <a:ea typeface="ＭＳ Ｐゴシック" pitchFamily="50" charset="-128"/>
            </a:endParaRPr>
          </a:p>
        </p:txBody>
      </p:sp>
      <p:sp>
        <p:nvSpPr>
          <p:cNvPr id="19462" name="テキスト ボックス 5"/>
          <p:cNvSpPr txBox="1">
            <a:spLocks noChangeArrowheads="1"/>
          </p:cNvSpPr>
          <p:nvPr/>
        </p:nvSpPr>
        <p:spPr bwMode="auto">
          <a:xfrm>
            <a:off x="755576" y="5910551"/>
            <a:ext cx="3960440" cy="246221"/>
          </a:xfrm>
          <a:prstGeom prst="rect">
            <a:avLst/>
          </a:prstGeom>
          <a:noFill/>
          <a:ln w="9525">
            <a:noFill/>
            <a:miter lim="800000"/>
            <a:headEnd/>
            <a:tailEnd/>
          </a:ln>
        </p:spPr>
        <p:txBody>
          <a:bodyPr wrap="square">
            <a:spAutoFit/>
          </a:bodyPr>
          <a:lstStyle/>
          <a:p>
            <a:r>
              <a:rPr lang="ja-JP" altLang="en-US" sz="1000" dirty="0" smtClean="0"/>
              <a:t>福田雅彦　</a:t>
            </a:r>
            <a:r>
              <a:rPr lang="en-US" altLang="ja-JP" sz="1000" dirty="0" smtClean="0"/>
              <a:t>『</a:t>
            </a:r>
            <a:r>
              <a:rPr lang="ja-JP" altLang="en-US" sz="1000" dirty="0" smtClean="0"/>
              <a:t>物語マーケティング</a:t>
            </a:r>
            <a:r>
              <a:rPr lang="en-US" altLang="ja-JP" sz="1000" dirty="0" smtClean="0"/>
              <a:t>』</a:t>
            </a:r>
            <a:endParaRPr lang="ja-JP" altLang="en-US" sz="1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440284" y="1484784"/>
            <a:ext cx="8352928" cy="2304256"/>
          </a:xfrm>
          <a:prstGeom prst="rect">
            <a:avLst/>
          </a:prstGeom>
          <a:solidFill>
            <a:srgbClr val="FFEBFF"/>
          </a:solidFill>
          <a:ln w="38100">
            <a:solidFill>
              <a:schemeClr val="bg2">
                <a:lumMod val="50000"/>
              </a:schemeClr>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fontScale="90000"/>
          </a:bodyPr>
          <a:lstStyle/>
          <a:p>
            <a:r>
              <a:rPr kumimoji="1" lang="ja-JP" altLang="en-US" dirty="0" smtClean="0"/>
              <a:t>Ｃ</a:t>
            </a:r>
            <a:r>
              <a:rPr kumimoji="1" lang="en-US" altLang="ja-JP" dirty="0" smtClean="0"/>
              <a:t>M</a:t>
            </a:r>
            <a:r>
              <a:rPr kumimoji="1" lang="ja-JP" altLang="en-US" dirty="0" smtClean="0"/>
              <a:t>とＰＰのストーリー性は違うのか？</a:t>
            </a:r>
            <a:endParaRPr kumimoji="1" lang="ja-JP" altLang="en-US" dirty="0"/>
          </a:p>
        </p:txBody>
      </p:sp>
      <p:sp>
        <p:nvSpPr>
          <p:cNvPr id="3" name="コンテンツ プレースホルダー 2"/>
          <p:cNvSpPr>
            <a:spLocks noGrp="1"/>
          </p:cNvSpPr>
          <p:nvPr>
            <p:ph idx="1"/>
          </p:nvPr>
        </p:nvSpPr>
        <p:spPr>
          <a:xfrm>
            <a:off x="457200" y="1600201"/>
            <a:ext cx="8229600" cy="1540768"/>
          </a:xfrm>
        </p:spPr>
        <p:txBody>
          <a:bodyPr>
            <a:normAutofit lnSpcReduction="10000"/>
          </a:bodyPr>
          <a:lstStyle/>
          <a:p>
            <a:r>
              <a:rPr kumimoji="1" lang="ja-JP" altLang="en-US" dirty="0" smtClean="0"/>
              <a:t>物語の基本（深層レベル）構造は同じであり、表現方法（表層レベル）によってさまざまな種類に分けられる。</a:t>
            </a:r>
            <a:endParaRPr kumimoji="1" lang="ja-JP" altLang="en-US" dirty="0"/>
          </a:p>
        </p:txBody>
      </p:sp>
      <p:sp>
        <p:nvSpPr>
          <p:cNvPr id="4" name="日付プレースホルダー 3"/>
          <p:cNvSpPr>
            <a:spLocks noGrp="1"/>
          </p:cNvSpPr>
          <p:nvPr>
            <p:ph type="dt" sz="half" idx="10"/>
          </p:nvPr>
        </p:nvSpPr>
        <p:spPr/>
        <p:txBody>
          <a:bodyPr/>
          <a:lstStyle/>
          <a:p>
            <a:fld id="{E1716165-DA56-4164-AABC-24F4ADF199E6}" type="datetime1">
              <a:rPr kumimoji="1" lang="ja-JP" altLang="en-US" smtClean="0"/>
              <a:pPr/>
              <a:t>2011/12/18</a:t>
            </a:fld>
            <a:endParaRPr kumimoji="1" lang="ja-JP" altLang="en-US"/>
          </a:p>
        </p:txBody>
      </p:sp>
      <p:sp>
        <p:nvSpPr>
          <p:cNvPr id="5" name="スライド番号プレースホルダー 4"/>
          <p:cNvSpPr>
            <a:spLocks noGrp="1"/>
          </p:cNvSpPr>
          <p:nvPr>
            <p:ph type="sldNum" sz="quarter" idx="12"/>
          </p:nvPr>
        </p:nvSpPr>
        <p:spPr/>
        <p:txBody>
          <a:bodyPr/>
          <a:lstStyle/>
          <a:p>
            <a:fld id="{B2D5AB30-79DA-4470-A1CD-323DF7809454}" type="slidenum">
              <a:rPr kumimoji="1" lang="ja-JP" altLang="en-US" smtClean="0"/>
              <a:pPr/>
              <a:t>14</a:t>
            </a:fld>
            <a:endParaRPr kumimoji="1" lang="ja-JP" altLang="en-US"/>
          </a:p>
        </p:txBody>
      </p:sp>
      <p:sp>
        <p:nvSpPr>
          <p:cNvPr id="6" name="正方形/長方形 5"/>
          <p:cNvSpPr/>
          <p:nvPr/>
        </p:nvSpPr>
        <p:spPr>
          <a:xfrm>
            <a:off x="2030858" y="3238759"/>
            <a:ext cx="3102131" cy="406265"/>
          </a:xfrm>
          <a:prstGeom prst="rect">
            <a:avLst/>
          </a:prstGeom>
        </p:spPr>
        <p:txBody>
          <a:bodyPr wrap="none">
            <a:spAutoFit/>
          </a:bodyPr>
          <a:lstStyle/>
          <a:p>
            <a:r>
              <a:rPr lang="ja-JP" altLang="en-US" dirty="0" smtClean="0"/>
              <a:t>レーメルト  </a:t>
            </a:r>
            <a:r>
              <a:rPr lang="en-US" altLang="ja-JP" dirty="0" smtClean="0"/>
              <a:t>『</a:t>
            </a:r>
            <a:r>
              <a:rPr lang="ja-JP" altLang="en-US" dirty="0"/>
              <a:t>物語の構成形式</a:t>
            </a:r>
            <a:r>
              <a:rPr lang="en-US" altLang="ja-JP" dirty="0"/>
              <a:t>』</a:t>
            </a:r>
            <a:endParaRPr lang="ja-JP" altLang="en-US" dirty="0"/>
          </a:p>
        </p:txBody>
      </p:sp>
      <p:sp>
        <p:nvSpPr>
          <p:cNvPr id="7" name="正方形/長方形 6"/>
          <p:cNvSpPr/>
          <p:nvPr/>
        </p:nvSpPr>
        <p:spPr>
          <a:xfrm>
            <a:off x="5173955" y="3238759"/>
            <a:ext cx="3401893" cy="369332"/>
          </a:xfrm>
          <a:prstGeom prst="rect">
            <a:avLst/>
          </a:prstGeom>
        </p:spPr>
        <p:txBody>
          <a:bodyPr wrap="none">
            <a:spAutoFit/>
          </a:bodyPr>
          <a:lstStyle/>
          <a:p>
            <a:r>
              <a:rPr lang="ja-JP" altLang="en-US" dirty="0" smtClean="0"/>
              <a:t>シュタンツェル</a:t>
            </a:r>
            <a:r>
              <a:rPr lang="ja-JP" altLang="en-US" dirty="0"/>
              <a:t>の</a:t>
            </a:r>
            <a:r>
              <a:rPr lang="en-US" altLang="ja-JP" dirty="0"/>
              <a:t>『</a:t>
            </a:r>
            <a:r>
              <a:rPr lang="ja-JP" altLang="en-US" dirty="0"/>
              <a:t>物語の構造</a:t>
            </a:r>
            <a:r>
              <a:rPr lang="en-US" altLang="ja-JP" dirty="0" smtClean="0"/>
              <a:t>』</a:t>
            </a:r>
            <a:r>
              <a:rPr lang="ja-JP" altLang="en-US" dirty="0" smtClean="0"/>
              <a:t>他</a:t>
            </a:r>
            <a:endParaRPr lang="ja-JP" altLang="en-US" dirty="0"/>
          </a:p>
        </p:txBody>
      </p:sp>
      <p:graphicFrame>
        <p:nvGraphicFramePr>
          <p:cNvPr id="9" name="図表 8"/>
          <p:cNvGraphicFramePr/>
          <p:nvPr>
            <p:extLst>
              <p:ext uri="{D42A27DB-BD31-4B8C-83A1-F6EECF244321}">
                <p14:modId xmlns:p14="http://schemas.microsoft.com/office/powerpoint/2010/main" xmlns="" val="4071875127"/>
              </p:ext>
            </p:extLst>
          </p:nvPr>
        </p:nvGraphicFramePr>
        <p:xfrm>
          <a:off x="107504" y="4005064"/>
          <a:ext cx="4176464" cy="23358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円/楕円 9"/>
          <p:cNvSpPr/>
          <p:nvPr/>
        </p:nvSpPr>
        <p:spPr>
          <a:xfrm>
            <a:off x="446682" y="5249580"/>
            <a:ext cx="3477246" cy="10081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4625219" y="5980693"/>
            <a:ext cx="4123245" cy="276999"/>
          </a:xfrm>
          <a:prstGeom prst="rect">
            <a:avLst/>
          </a:prstGeom>
          <a:noFill/>
        </p:spPr>
        <p:txBody>
          <a:bodyPr wrap="none" rtlCol="0">
            <a:spAutoFit/>
          </a:bodyPr>
          <a:lstStyle/>
          <a:p>
            <a:r>
              <a:rPr kumimoji="1" lang="ja-JP" altLang="en-US" sz="1200" dirty="0" smtClean="0"/>
              <a:t>福田俊彦</a:t>
            </a:r>
            <a:r>
              <a:rPr kumimoji="1" lang="en-US" altLang="ja-JP" sz="1200" dirty="0" smtClean="0"/>
              <a:t>『</a:t>
            </a:r>
            <a:r>
              <a:rPr kumimoji="1" lang="ja-JP" altLang="en-US" sz="1200" dirty="0" smtClean="0"/>
              <a:t>広告のストーリーグラマーに関する記号論的研究</a:t>
            </a:r>
            <a:r>
              <a:rPr kumimoji="1" lang="en-US" altLang="ja-JP" sz="1200" dirty="0" smtClean="0"/>
              <a:t>』</a:t>
            </a:r>
            <a:endParaRPr kumimoji="1" lang="ja-JP" altLang="en-US" sz="1200" dirty="0"/>
          </a:p>
        </p:txBody>
      </p:sp>
      <p:sp>
        <p:nvSpPr>
          <p:cNvPr id="12" name="テキスト ボックス 11"/>
          <p:cNvSpPr txBox="1"/>
          <p:nvPr/>
        </p:nvSpPr>
        <p:spPr>
          <a:xfrm>
            <a:off x="3682248" y="3933056"/>
            <a:ext cx="5461752" cy="1569660"/>
          </a:xfrm>
          <a:prstGeom prst="rect">
            <a:avLst/>
          </a:prstGeom>
          <a:noFill/>
        </p:spPr>
        <p:txBody>
          <a:bodyPr wrap="none" rtlCol="0">
            <a:spAutoFit/>
          </a:bodyPr>
          <a:lstStyle/>
          <a:p>
            <a:r>
              <a:rPr kumimoji="1" lang="ja-JP" altLang="en-US" sz="2400" dirty="0" smtClean="0"/>
              <a:t>表現方法が違うということは</a:t>
            </a:r>
            <a:endParaRPr kumimoji="1" lang="en-US" altLang="ja-JP" sz="2400" dirty="0" smtClean="0"/>
          </a:p>
          <a:p>
            <a:r>
              <a:rPr kumimoji="1" lang="ja-JP" altLang="en-US" sz="2400" dirty="0" smtClean="0"/>
              <a:t>効果の項目ごとの</a:t>
            </a:r>
            <a:r>
              <a:rPr lang="ja-JP" altLang="en-US" sz="2400" dirty="0" smtClean="0"/>
              <a:t>強さに違いが発生する</a:t>
            </a:r>
            <a:endParaRPr lang="en-US" altLang="ja-JP" sz="2400" dirty="0" smtClean="0"/>
          </a:p>
          <a:p>
            <a:r>
              <a:rPr lang="ja-JP" altLang="en-US" sz="2400" dirty="0" smtClean="0"/>
              <a:t>ということであり、</a:t>
            </a:r>
            <a:r>
              <a:rPr kumimoji="1" lang="ja-JP" altLang="en-US" sz="2400" dirty="0" smtClean="0"/>
              <a:t>効果そのものに</a:t>
            </a:r>
            <a:endParaRPr kumimoji="1" lang="en-US" altLang="ja-JP" sz="2400" dirty="0" smtClean="0"/>
          </a:p>
          <a:p>
            <a:r>
              <a:rPr kumimoji="1" lang="ja-JP" altLang="en-US" sz="2400" dirty="0" smtClean="0"/>
              <a:t>違いが発生するというわけではない</a:t>
            </a:r>
            <a:endParaRPr kumimoji="1" lang="ja-JP" altLang="en-US" sz="2400" dirty="0"/>
          </a:p>
        </p:txBody>
      </p:sp>
    </p:spTree>
    <p:extLst>
      <p:ext uri="{BB962C8B-B14F-4D97-AF65-F5344CB8AC3E}">
        <p14:creationId xmlns:p14="http://schemas.microsoft.com/office/powerpoint/2010/main" xmlns="" val="278023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タイトル 1"/>
          <p:cNvSpPr>
            <a:spLocks noGrp="1"/>
          </p:cNvSpPr>
          <p:nvPr>
            <p:ph type="title"/>
          </p:nvPr>
        </p:nvSpPr>
        <p:spPr>
          <a:xfrm>
            <a:off x="457200" y="274638"/>
            <a:ext cx="8229600" cy="778098"/>
          </a:xfrm>
        </p:spPr>
        <p:txBody>
          <a:bodyPr>
            <a:normAutofit/>
          </a:bodyPr>
          <a:lstStyle/>
          <a:p>
            <a:r>
              <a:rPr lang="ja-JP" altLang="en-US" dirty="0" smtClean="0"/>
              <a:t>ＰＰの失敗例</a:t>
            </a:r>
          </a:p>
        </p:txBody>
      </p:sp>
      <p:sp>
        <p:nvSpPr>
          <p:cNvPr id="22531" name="コンテンツ プレースホルダ 2"/>
          <p:cNvSpPr>
            <a:spLocks noGrp="1"/>
          </p:cNvSpPr>
          <p:nvPr>
            <p:ph idx="1"/>
          </p:nvPr>
        </p:nvSpPr>
        <p:spPr>
          <a:xfrm>
            <a:off x="467544" y="1124744"/>
            <a:ext cx="8229600" cy="4525963"/>
          </a:xfrm>
        </p:spPr>
        <p:txBody>
          <a:bodyPr/>
          <a:lstStyle/>
          <a:p>
            <a:r>
              <a:rPr lang="ja-JP" altLang="en-US" dirty="0" smtClean="0"/>
              <a:t>映画「マイノリティ・リポート」</a:t>
            </a:r>
            <a:endParaRPr lang="en-US" altLang="ja-JP" dirty="0" smtClean="0"/>
          </a:p>
          <a:p>
            <a:pPr>
              <a:buFont typeface="Wingdings" pitchFamily="2" charset="2"/>
              <a:buNone/>
            </a:pPr>
            <a:r>
              <a:rPr lang="ja-JP" altLang="en-US" dirty="0" smtClean="0"/>
              <a:t>　　　</a:t>
            </a:r>
            <a:r>
              <a:rPr lang="ja-JP" altLang="en-US" sz="2400" dirty="0" smtClean="0"/>
              <a:t>トヨタ自動車　</a:t>
            </a:r>
            <a:r>
              <a:rPr lang="en-US" altLang="ja-JP" sz="2400" dirty="0" smtClean="0"/>
              <a:t>LEXUS</a:t>
            </a:r>
            <a:r>
              <a:rPr lang="ja-JP" altLang="en-US" sz="2400" dirty="0" smtClean="0"/>
              <a:t>シリーズ</a:t>
            </a:r>
            <a:endParaRPr lang="en-US" altLang="ja-JP" sz="2400" dirty="0" smtClean="0"/>
          </a:p>
          <a:p>
            <a:pPr>
              <a:buFont typeface="Wingdings" pitchFamily="2" charset="2"/>
              <a:buNone/>
            </a:pPr>
            <a:r>
              <a:rPr lang="ja-JP" altLang="en-US" sz="2400" dirty="0" smtClean="0"/>
              <a:t>　　　</a:t>
            </a:r>
            <a:r>
              <a:rPr lang="en-US" altLang="ja-JP" sz="2400" dirty="0" smtClean="0"/>
              <a:t>OMEGA</a:t>
            </a:r>
          </a:p>
          <a:p>
            <a:pPr>
              <a:buFont typeface="Wingdings" pitchFamily="2" charset="2"/>
              <a:buNone/>
            </a:pPr>
            <a:r>
              <a:rPr lang="ja-JP" altLang="en-US" sz="2400" dirty="0" smtClean="0"/>
              <a:t>　　　</a:t>
            </a:r>
            <a:r>
              <a:rPr lang="en-US" altLang="ja-JP" sz="2400" dirty="0" smtClean="0"/>
              <a:t>GAP</a:t>
            </a:r>
          </a:p>
          <a:p>
            <a:pPr>
              <a:buFont typeface="Wingdings" pitchFamily="2" charset="2"/>
              <a:buNone/>
            </a:pPr>
            <a:r>
              <a:rPr lang="ja-JP" altLang="en-US" sz="2400" dirty="0" smtClean="0"/>
              <a:t>　　　</a:t>
            </a:r>
            <a:r>
              <a:rPr lang="en-US" altLang="ja-JP" sz="2400" dirty="0" smtClean="0"/>
              <a:t>PEPSI</a:t>
            </a:r>
          </a:p>
          <a:p>
            <a:pPr>
              <a:buFont typeface="Wingdings" pitchFamily="2" charset="2"/>
              <a:buNone/>
            </a:pPr>
            <a:r>
              <a:rPr lang="ja-JP" altLang="en-US" sz="2400" dirty="0" smtClean="0"/>
              <a:t>　　　ギネスビール</a:t>
            </a:r>
            <a:endParaRPr lang="en-US" altLang="ja-JP" sz="2400" dirty="0" smtClean="0"/>
          </a:p>
          <a:p>
            <a:pPr>
              <a:buFont typeface="Wingdings" pitchFamily="2" charset="2"/>
              <a:buNone/>
            </a:pPr>
            <a:r>
              <a:rPr lang="ja-JP" altLang="en-US" sz="2400" dirty="0" smtClean="0"/>
              <a:t>　　　アメリカン・エクスプレス（アメックス）</a:t>
            </a:r>
          </a:p>
        </p:txBody>
      </p:sp>
      <p:sp>
        <p:nvSpPr>
          <p:cNvPr id="22532" name="日付プレースホルダ 3"/>
          <p:cNvSpPr>
            <a:spLocks noGrp="1"/>
          </p:cNvSpPr>
          <p:nvPr>
            <p:ph type="dt" sz="quarter" idx="10"/>
          </p:nvPr>
        </p:nvSpPr>
        <p:spPr>
          <a:noFill/>
        </p:spPr>
        <p:txBody>
          <a:bodyPr/>
          <a:lstStyle/>
          <a:p>
            <a:fld id="{8F5C6104-F8A8-4932-95D3-BCDBF6904615}" type="datetime1">
              <a:rPr lang="ja-JP" altLang="en-US" smtClean="0">
                <a:latin typeface="Times New Roman" pitchFamily="18" charset="0"/>
                <a:ea typeface="ＭＳ Ｐゴシック" pitchFamily="50" charset="-128"/>
              </a:rPr>
              <a:pPr/>
              <a:t>2011/12/18</a:t>
            </a:fld>
            <a:endParaRPr lang="en-US" altLang="ja-JP" smtClean="0">
              <a:latin typeface="Times New Roman" pitchFamily="18" charset="0"/>
              <a:ea typeface="ＭＳ Ｐゴシック" pitchFamily="50" charset="-128"/>
            </a:endParaRPr>
          </a:p>
        </p:txBody>
      </p:sp>
      <p:sp>
        <p:nvSpPr>
          <p:cNvPr id="22533" name="スライド番号プレースホルダ 4"/>
          <p:cNvSpPr>
            <a:spLocks noGrp="1"/>
          </p:cNvSpPr>
          <p:nvPr>
            <p:ph type="sldNum" sz="quarter" idx="11"/>
          </p:nvPr>
        </p:nvSpPr>
        <p:spPr>
          <a:xfrm>
            <a:off x="8316416" y="6309320"/>
            <a:ext cx="583704" cy="365125"/>
          </a:xfrm>
          <a:noFill/>
        </p:spPr>
        <p:txBody>
          <a:bodyPr/>
          <a:lstStyle/>
          <a:p>
            <a:fld id="{26796321-F753-41BE-AC68-E09A9D64FFB4}" type="slidenum">
              <a:rPr lang="en-US" altLang="ja-JP" smtClean="0">
                <a:latin typeface="ＭＳ Ｐゴシック" pitchFamily="50" charset="-128"/>
                <a:ea typeface="ＭＳ Ｐゴシック" pitchFamily="50" charset="-128"/>
              </a:rPr>
              <a:pPr/>
              <a:t>15</a:t>
            </a:fld>
            <a:endParaRPr lang="en-US" altLang="ja-JP" smtClean="0">
              <a:latin typeface="ＭＳ Ｐゴシック" pitchFamily="50" charset="-128"/>
              <a:ea typeface="ＭＳ Ｐゴシック" pitchFamily="50" charset="-128"/>
            </a:endParaRPr>
          </a:p>
        </p:txBody>
      </p:sp>
      <p:pic>
        <p:nvPicPr>
          <p:cNvPr id="22534" name="図 5" descr="image.jpg"/>
          <p:cNvPicPr>
            <a:picLocks noChangeAspect="1"/>
          </p:cNvPicPr>
          <p:nvPr/>
        </p:nvPicPr>
        <p:blipFill>
          <a:blip r:embed="rId2" cstate="print"/>
          <a:srcRect/>
          <a:stretch>
            <a:fillRect/>
          </a:stretch>
        </p:blipFill>
        <p:spPr bwMode="auto">
          <a:xfrm>
            <a:off x="7885113" y="2420938"/>
            <a:ext cx="1120775" cy="792162"/>
          </a:xfrm>
          <a:prstGeom prst="rect">
            <a:avLst/>
          </a:prstGeom>
          <a:noFill/>
          <a:ln w="9525">
            <a:noFill/>
            <a:miter lim="800000"/>
            <a:headEnd/>
            <a:tailEnd/>
          </a:ln>
        </p:spPr>
      </p:pic>
      <p:pic>
        <p:nvPicPr>
          <p:cNvPr id="22535" name="図 6" descr="GAP.jpg"/>
          <p:cNvPicPr>
            <a:picLocks noChangeAspect="1"/>
          </p:cNvPicPr>
          <p:nvPr/>
        </p:nvPicPr>
        <p:blipFill>
          <a:blip r:embed="rId3" cstate="print"/>
          <a:srcRect/>
          <a:stretch>
            <a:fillRect/>
          </a:stretch>
        </p:blipFill>
        <p:spPr bwMode="auto">
          <a:xfrm>
            <a:off x="7885113" y="1125538"/>
            <a:ext cx="1150937" cy="1150937"/>
          </a:xfrm>
          <a:prstGeom prst="rect">
            <a:avLst/>
          </a:prstGeom>
          <a:noFill/>
          <a:ln w="9525">
            <a:noFill/>
            <a:miter lim="800000"/>
            <a:headEnd/>
            <a:tailEnd/>
          </a:ln>
        </p:spPr>
      </p:pic>
      <p:pic>
        <p:nvPicPr>
          <p:cNvPr id="22536" name="図 7" descr="toyota-logo.jpg"/>
          <p:cNvPicPr>
            <a:picLocks noChangeAspect="1"/>
          </p:cNvPicPr>
          <p:nvPr/>
        </p:nvPicPr>
        <p:blipFill>
          <a:blip r:embed="rId4" cstate="print"/>
          <a:srcRect/>
          <a:stretch>
            <a:fillRect/>
          </a:stretch>
        </p:blipFill>
        <p:spPr bwMode="auto">
          <a:xfrm>
            <a:off x="5867400" y="981075"/>
            <a:ext cx="1939925" cy="1527175"/>
          </a:xfrm>
          <a:prstGeom prst="rect">
            <a:avLst/>
          </a:prstGeom>
          <a:noFill/>
          <a:ln w="9525">
            <a:noFill/>
            <a:miter lim="800000"/>
            <a:headEnd/>
            <a:tailEnd/>
          </a:ln>
        </p:spPr>
      </p:pic>
      <p:pic>
        <p:nvPicPr>
          <p:cNvPr id="22537" name="図 8" descr="omega.gif"/>
          <p:cNvPicPr>
            <a:picLocks noChangeAspect="1"/>
          </p:cNvPicPr>
          <p:nvPr/>
        </p:nvPicPr>
        <p:blipFill>
          <a:blip r:embed="rId5" cstate="print"/>
          <a:srcRect/>
          <a:stretch>
            <a:fillRect/>
          </a:stretch>
        </p:blipFill>
        <p:spPr bwMode="auto">
          <a:xfrm>
            <a:off x="5867400" y="3716338"/>
            <a:ext cx="1944688" cy="936625"/>
          </a:xfrm>
          <a:prstGeom prst="rect">
            <a:avLst/>
          </a:prstGeom>
          <a:noFill/>
          <a:ln w="9525">
            <a:noFill/>
            <a:miter lim="800000"/>
            <a:headEnd/>
            <a:tailEnd/>
          </a:ln>
        </p:spPr>
      </p:pic>
      <p:pic>
        <p:nvPicPr>
          <p:cNvPr id="22538" name="図 9" descr="guinessshooded2.jpg"/>
          <p:cNvPicPr>
            <a:picLocks noChangeAspect="1"/>
          </p:cNvPicPr>
          <p:nvPr/>
        </p:nvPicPr>
        <p:blipFill>
          <a:blip r:embed="rId6" cstate="print"/>
          <a:srcRect/>
          <a:stretch>
            <a:fillRect/>
          </a:stretch>
        </p:blipFill>
        <p:spPr bwMode="auto">
          <a:xfrm>
            <a:off x="5867400" y="2565400"/>
            <a:ext cx="1944688" cy="1063625"/>
          </a:xfrm>
          <a:prstGeom prst="rect">
            <a:avLst/>
          </a:prstGeom>
          <a:noFill/>
          <a:ln w="9525">
            <a:noFill/>
            <a:miter lim="800000"/>
            <a:headEnd/>
            <a:tailEnd/>
          </a:ln>
        </p:spPr>
      </p:pic>
      <p:pic>
        <p:nvPicPr>
          <p:cNvPr id="22539" name="図 10" descr="Amex Logo.jpg"/>
          <p:cNvPicPr>
            <a:picLocks noChangeAspect="1"/>
          </p:cNvPicPr>
          <p:nvPr/>
        </p:nvPicPr>
        <p:blipFill>
          <a:blip r:embed="rId7" cstate="print"/>
          <a:srcRect/>
          <a:stretch>
            <a:fillRect/>
          </a:stretch>
        </p:blipFill>
        <p:spPr bwMode="auto">
          <a:xfrm>
            <a:off x="7885113" y="3500438"/>
            <a:ext cx="1133475" cy="1139825"/>
          </a:xfrm>
          <a:prstGeom prst="rect">
            <a:avLst/>
          </a:prstGeom>
          <a:noFill/>
          <a:ln w="9525">
            <a:noFill/>
            <a:miter lim="800000"/>
            <a:headEnd/>
            <a:tailEnd/>
          </a:ln>
        </p:spPr>
      </p:pic>
      <p:sp>
        <p:nvSpPr>
          <p:cNvPr id="12" name="角丸四角形 11"/>
          <p:cNvSpPr/>
          <p:nvPr/>
        </p:nvSpPr>
        <p:spPr>
          <a:xfrm>
            <a:off x="827584" y="4797152"/>
            <a:ext cx="7559675" cy="864096"/>
          </a:xfrm>
          <a:prstGeom prst="roundRect">
            <a:avLst/>
          </a:prstGeom>
          <a:solidFill>
            <a:srgbClr val="FFFF99"/>
          </a:solidFill>
          <a:ln w="38100">
            <a:solidFill>
              <a:srgbClr val="C5FF5D"/>
            </a:solidFill>
          </a:ln>
        </p:spPr>
        <p:style>
          <a:lnRef idx="2">
            <a:schemeClr val="accent1"/>
          </a:lnRef>
          <a:fillRef idx="1">
            <a:schemeClr val="lt1"/>
          </a:fillRef>
          <a:effectRef idx="0">
            <a:schemeClr val="accent1"/>
          </a:effectRef>
          <a:fontRef idx="minor">
            <a:schemeClr val="dk1"/>
          </a:fontRef>
        </p:style>
        <p:txBody>
          <a:bodyPr anchor="ctr"/>
          <a:lstStyle/>
          <a:p>
            <a:pPr algn="ctr">
              <a:defRPr/>
            </a:pPr>
            <a:r>
              <a:rPr lang="ja-JP" altLang="en-US" sz="4400" dirty="0">
                <a:solidFill>
                  <a:schemeClr val="tx1"/>
                </a:solidFill>
              </a:rPr>
              <a:t>登場の仕方が不自然</a:t>
            </a:r>
          </a:p>
        </p:txBody>
      </p:sp>
      <p:sp>
        <p:nvSpPr>
          <p:cNvPr id="22541" name="テキスト ボックス 12"/>
          <p:cNvSpPr txBox="1">
            <a:spLocks noChangeArrowheads="1"/>
          </p:cNvSpPr>
          <p:nvPr/>
        </p:nvSpPr>
        <p:spPr bwMode="auto">
          <a:xfrm>
            <a:off x="5003800" y="5876925"/>
            <a:ext cx="3416300" cy="307975"/>
          </a:xfrm>
          <a:prstGeom prst="rect">
            <a:avLst/>
          </a:prstGeom>
          <a:noFill/>
          <a:ln w="9525">
            <a:noFill/>
            <a:miter lim="800000"/>
            <a:headEnd/>
            <a:tailEnd/>
          </a:ln>
        </p:spPr>
        <p:txBody>
          <a:bodyPr wrap="none">
            <a:spAutoFit/>
          </a:bodyPr>
          <a:lstStyle/>
          <a:p>
            <a:r>
              <a:rPr lang="en-US" altLang="ja-JP" sz="1400"/>
              <a:t>※</a:t>
            </a:r>
            <a:r>
              <a:rPr lang="ja-JP" altLang="en-US" sz="1400"/>
              <a:t>英国メディア、米国映画評価サイト等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とんぼう！.bmp"/>
          <p:cNvPicPr>
            <a:picLocks noChangeAspect="1"/>
          </p:cNvPicPr>
          <p:nvPr/>
        </p:nvPicPr>
        <p:blipFill>
          <a:blip r:embed="rId2" cstate="print"/>
          <a:stretch>
            <a:fillRect/>
          </a:stretch>
        </p:blipFill>
        <p:spPr>
          <a:xfrm>
            <a:off x="539552" y="4509120"/>
            <a:ext cx="3389362" cy="1857370"/>
          </a:xfrm>
          <a:prstGeom prst="rect">
            <a:avLst/>
          </a:prstGeom>
        </p:spPr>
      </p:pic>
      <p:sp>
        <p:nvSpPr>
          <p:cNvPr id="24580" name="日付プレースホルダ 1"/>
          <p:cNvSpPr>
            <a:spLocks noGrp="1"/>
          </p:cNvSpPr>
          <p:nvPr>
            <p:ph type="dt" sz="quarter" idx="10"/>
          </p:nvPr>
        </p:nvSpPr>
        <p:spPr>
          <a:noFill/>
        </p:spPr>
        <p:txBody>
          <a:bodyPr/>
          <a:lstStyle/>
          <a:p>
            <a:fld id="{72EFAFFA-EB65-4AE7-9952-0A61535BEC2A}" type="datetime1">
              <a:rPr lang="ja-JP" altLang="en-US" smtClean="0">
                <a:latin typeface="Times New Roman" pitchFamily="18" charset="0"/>
                <a:ea typeface="ＭＳ Ｐゴシック" pitchFamily="50" charset="-128"/>
              </a:rPr>
              <a:pPr/>
              <a:t>2011/12/18</a:t>
            </a:fld>
            <a:endParaRPr lang="en-US" altLang="ja-JP" smtClean="0">
              <a:latin typeface="Times New Roman" pitchFamily="18" charset="0"/>
              <a:ea typeface="ＭＳ Ｐゴシック" pitchFamily="50" charset="-128"/>
            </a:endParaRPr>
          </a:p>
        </p:txBody>
      </p:sp>
      <p:sp>
        <p:nvSpPr>
          <p:cNvPr id="24581" name="スライド番号プレースホルダ 2"/>
          <p:cNvSpPr>
            <a:spLocks noGrp="1"/>
          </p:cNvSpPr>
          <p:nvPr>
            <p:ph type="sldNum" sz="quarter" idx="11"/>
          </p:nvPr>
        </p:nvSpPr>
        <p:spPr>
          <a:noFill/>
        </p:spPr>
        <p:txBody>
          <a:bodyPr/>
          <a:lstStyle/>
          <a:p>
            <a:fld id="{0228CB5D-DF0F-428F-B9A9-DD85660A127E}" type="slidenum">
              <a:rPr lang="en-US" altLang="ja-JP" smtClean="0">
                <a:latin typeface="ＭＳ Ｐゴシック" pitchFamily="50" charset="-128"/>
                <a:ea typeface="ＭＳ Ｐゴシック" pitchFamily="50" charset="-128"/>
              </a:rPr>
              <a:pPr/>
              <a:t>16</a:t>
            </a:fld>
            <a:endParaRPr lang="en-US" altLang="ja-JP" smtClean="0">
              <a:latin typeface="ＭＳ Ｐゴシック" pitchFamily="50" charset="-128"/>
              <a:ea typeface="ＭＳ Ｐゴシック" pitchFamily="50" charset="-128"/>
            </a:endParaRPr>
          </a:p>
        </p:txBody>
      </p:sp>
      <p:sp>
        <p:nvSpPr>
          <p:cNvPr id="10" name="角丸四角形 9"/>
          <p:cNvSpPr>
            <a:spLocks noChangeArrowheads="1"/>
          </p:cNvSpPr>
          <p:nvPr/>
        </p:nvSpPr>
        <p:spPr bwMode="auto">
          <a:xfrm>
            <a:off x="827584" y="476672"/>
            <a:ext cx="7704856" cy="1080120"/>
          </a:xfrm>
          <a:prstGeom prst="roundRect">
            <a:avLst>
              <a:gd name="adj" fmla="val 16667"/>
            </a:avLst>
          </a:prstGeom>
          <a:solidFill>
            <a:srgbClr val="FFFF99"/>
          </a:solidFill>
          <a:ln w="38100">
            <a:solidFill>
              <a:srgbClr val="FFFF99"/>
            </a:solidFill>
            <a:round/>
            <a:headEnd/>
            <a:tailEnd/>
          </a:ln>
          <a:effectLst>
            <a:outerShdw blurRad="63500" dist="20000" dir="5400000" rotWithShape="0">
              <a:srgbClr val="000000">
                <a:alpha val="37999"/>
              </a:srgbClr>
            </a:outerShdw>
          </a:effectLst>
        </p:spPr>
        <p:txBody>
          <a:bodyPr anchor="ctr"/>
          <a:lstStyle/>
          <a:p>
            <a:pPr algn="ctr">
              <a:defRPr/>
            </a:pPr>
            <a:endParaRPr lang="en-US" altLang="ja-JP" dirty="0">
              <a:solidFill>
                <a:schemeClr val="bg1"/>
              </a:solidFill>
              <a:latin typeface="ＭＳ Ｐゴシック" charset="-128"/>
              <a:ea typeface="ＭＳ Ｐゴシック" charset="-128"/>
            </a:endParaRPr>
          </a:p>
          <a:p>
            <a:pPr algn="ctr">
              <a:defRPr/>
            </a:pPr>
            <a:r>
              <a:rPr lang="ja-JP" altLang="en-US" sz="2400" b="1" dirty="0">
                <a:solidFill>
                  <a:schemeClr val="accent1">
                    <a:lumMod val="50000"/>
                  </a:schemeClr>
                </a:solidFill>
                <a:latin typeface="ＭＳ Ｐゴシック" charset="-128"/>
                <a:ea typeface="ＭＳ Ｐゴシック" charset="-128"/>
              </a:rPr>
              <a:t>あまりに契約した企業が多いため、</a:t>
            </a:r>
            <a:endParaRPr lang="en-US" altLang="ja-JP" sz="2400" b="1" dirty="0">
              <a:solidFill>
                <a:schemeClr val="accent1">
                  <a:lumMod val="50000"/>
                </a:schemeClr>
              </a:solidFill>
              <a:latin typeface="ＭＳ Ｐゴシック" charset="-128"/>
              <a:ea typeface="ＭＳ Ｐゴシック" charset="-128"/>
            </a:endParaRPr>
          </a:p>
          <a:p>
            <a:pPr algn="ctr">
              <a:defRPr/>
            </a:pPr>
            <a:r>
              <a:rPr lang="ja-JP" altLang="en-US" sz="2400" b="1" dirty="0">
                <a:solidFill>
                  <a:schemeClr val="accent1">
                    <a:lumMod val="50000"/>
                  </a:schemeClr>
                </a:solidFill>
                <a:latin typeface="ＭＳ Ｐゴシック" charset="-128"/>
                <a:ea typeface="ＭＳ Ｐゴシック" charset="-128"/>
              </a:rPr>
              <a:t>露骨な宣伝が目立ってしまって</a:t>
            </a:r>
            <a:r>
              <a:rPr lang="ja-JP" altLang="en-US" sz="2400" b="1" dirty="0" smtClean="0">
                <a:solidFill>
                  <a:schemeClr val="accent1">
                    <a:lumMod val="50000"/>
                  </a:schemeClr>
                </a:solidFill>
                <a:latin typeface="ＭＳ Ｐゴシック" charset="-128"/>
                <a:ea typeface="ＭＳ Ｐゴシック" charset="-128"/>
              </a:rPr>
              <a:t>いる</a:t>
            </a:r>
            <a:endParaRPr lang="en-US" altLang="ja-JP" sz="2400" b="1" dirty="0">
              <a:solidFill>
                <a:schemeClr val="accent1">
                  <a:lumMod val="50000"/>
                </a:schemeClr>
              </a:solidFill>
              <a:latin typeface="ＭＳ Ｐゴシック" charset="-128"/>
              <a:ea typeface="ＭＳ Ｐゴシック" charset="-128"/>
            </a:endParaRPr>
          </a:p>
          <a:p>
            <a:pPr>
              <a:defRPr/>
            </a:pPr>
            <a:endParaRPr lang="en-US" altLang="ja-JP" dirty="0">
              <a:solidFill>
                <a:schemeClr val="bg1"/>
              </a:solidFill>
              <a:latin typeface="ＭＳ Ｐゴシック" charset="-128"/>
              <a:ea typeface="ＭＳ Ｐゴシック" charset="-128"/>
            </a:endParaRPr>
          </a:p>
        </p:txBody>
      </p:sp>
      <p:sp>
        <p:nvSpPr>
          <p:cNvPr id="7" name="雲形吹き出し 6"/>
          <p:cNvSpPr/>
          <p:nvPr/>
        </p:nvSpPr>
        <p:spPr>
          <a:xfrm>
            <a:off x="1619672" y="1772816"/>
            <a:ext cx="6912768" cy="3096344"/>
          </a:xfrm>
          <a:prstGeom prst="cloudCallout">
            <a:avLst>
              <a:gd name="adj1" fmla="val -28264"/>
              <a:gd name="adj2" fmla="val 63827"/>
            </a:avLst>
          </a:prstGeom>
          <a:solidFill>
            <a:srgbClr val="FFEBFF"/>
          </a:solidFill>
          <a:ln>
            <a:solidFill>
              <a:srgbClr val="CC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ja-JP" altLang="en-US" sz="2400" b="1" dirty="0" smtClean="0">
                <a:solidFill>
                  <a:schemeClr val="tx1"/>
                </a:solidFill>
              </a:rPr>
              <a:t>ＰＰを同一作品内で多用した場合、コンテンツのもつストーリー性を</a:t>
            </a:r>
            <a:endParaRPr lang="en-US" altLang="ja-JP" sz="2400" b="1" dirty="0" smtClean="0">
              <a:solidFill>
                <a:schemeClr val="tx1"/>
              </a:solidFill>
            </a:endParaRPr>
          </a:p>
          <a:p>
            <a:pPr algn="ctr">
              <a:defRPr/>
            </a:pPr>
            <a:r>
              <a:rPr lang="ja-JP" altLang="en-US" sz="2400" b="1" dirty="0" smtClean="0">
                <a:solidFill>
                  <a:schemeClr val="tx1"/>
                </a:solidFill>
              </a:rPr>
              <a:t>損なう可能性が高くなる</a:t>
            </a:r>
            <a:endParaRPr lang="ja-JP" altLang="en-US" sz="2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日付プレースホルダ 3"/>
          <p:cNvSpPr>
            <a:spLocks noGrp="1"/>
          </p:cNvSpPr>
          <p:nvPr>
            <p:ph type="dt" sz="quarter" idx="10"/>
          </p:nvPr>
        </p:nvSpPr>
        <p:spPr>
          <a:noFill/>
        </p:spPr>
        <p:txBody>
          <a:bodyPr/>
          <a:lstStyle/>
          <a:p>
            <a:fld id="{DBD0E2F1-CEA4-4066-9661-30707EA5AB07}" type="datetime1">
              <a:rPr lang="ja-JP" altLang="en-US" smtClean="0">
                <a:latin typeface="Times New Roman" pitchFamily="18" charset="0"/>
                <a:ea typeface="ＭＳ Ｐゴシック" pitchFamily="50" charset="-128"/>
              </a:rPr>
              <a:pPr/>
              <a:t>2011/12/18</a:t>
            </a:fld>
            <a:endParaRPr lang="en-US" altLang="ja-JP" smtClean="0">
              <a:latin typeface="Times New Roman" pitchFamily="18" charset="0"/>
              <a:ea typeface="ＭＳ Ｐゴシック" pitchFamily="50" charset="-128"/>
            </a:endParaRPr>
          </a:p>
        </p:txBody>
      </p:sp>
      <p:sp>
        <p:nvSpPr>
          <p:cNvPr id="1029" name="スライド番号プレースホルダ 4"/>
          <p:cNvSpPr>
            <a:spLocks noGrp="1"/>
          </p:cNvSpPr>
          <p:nvPr>
            <p:ph type="sldNum" sz="quarter" idx="11"/>
          </p:nvPr>
        </p:nvSpPr>
        <p:spPr>
          <a:xfrm>
            <a:off x="8172400" y="6309320"/>
            <a:ext cx="583704" cy="365125"/>
          </a:xfrm>
          <a:noFill/>
        </p:spPr>
        <p:txBody>
          <a:bodyPr/>
          <a:lstStyle/>
          <a:p>
            <a:fld id="{30F4B7D7-EF61-47E4-9682-7D74E1A90D4F}" type="slidenum">
              <a:rPr lang="en-US" altLang="ja-JP" smtClean="0">
                <a:latin typeface="ＭＳ Ｐゴシック" pitchFamily="50" charset="-128"/>
                <a:ea typeface="ＭＳ Ｐゴシック" pitchFamily="50" charset="-128"/>
              </a:rPr>
              <a:pPr/>
              <a:t>17</a:t>
            </a:fld>
            <a:endParaRPr lang="en-US" altLang="ja-JP" dirty="0" smtClean="0">
              <a:latin typeface="ＭＳ Ｐゴシック" pitchFamily="50" charset="-128"/>
              <a:ea typeface="ＭＳ Ｐゴシック" pitchFamily="50" charset="-128"/>
            </a:endParaRPr>
          </a:p>
        </p:txBody>
      </p:sp>
      <p:sp>
        <p:nvSpPr>
          <p:cNvPr id="1030" name="コンテンツ プレースホルダ 2"/>
          <p:cNvSpPr>
            <a:spLocks noGrp="1"/>
          </p:cNvSpPr>
          <p:nvPr>
            <p:ph idx="4294967295"/>
          </p:nvPr>
        </p:nvSpPr>
        <p:spPr>
          <a:xfrm>
            <a:off x="323528" y="908720"/>
            <a:ext cx="8021960" cy="998538"/>
          </a:xfrm>
        </p:spPr>
        <p:txBody>
          <a:bodyPr>
            <a:noAutofit/>
          </a:bodyPr>
          <a:lstStyle/>
          <a:p>
            <a:pPr>
              <a:buNone/>
            </a:pPr>
            <a:r>
              <a:rPr lang="ja-JP" altLang="en-US" sz="2400" dirty="0" smtClean="0"/>
              <a:t>　　ＰＰに否定的な消費者は全体の</a:t>
            </a:r>
            <a:r>
              <a:rPr lang="en-US" altLang="ja-JP" sz="2400" dirty="0" smtClean="0"/>
              <a:t>39</a:t>
            </a:r>
            <a:r>
              <a:rPr lang="ja-JP" altLang="en-US" sz="2400" dirty="0" smtClean="0"/>
              <a:t>％に及び、主な否定的な理由として　</a:t>
            </a:r>
            <a:r>
              <a:rPr lang="ja-JP" altLang="en-US" sz="2400" b="1" dirty="0" smtClean="0">
                <a:solidFill>
                  <a:srgbClr val="FF7C80"/>
                </a:solidFill>
              </a:rPr>
              <a:t>「番組の内容が損なわれるから」</a:t>
            </a:r>
            <a:r>
              <a:rPr lang="ja-JP" altLang="en-US" sz="2400" dirty="0" smtClean="0"/>
              <a:t>という意見が最も多い。</a:t>
            </a:r>
          </a:p>
        </p:txBody>
      </p:sp>
      <p:graphicFrame>
        <p:nvGraphicFramePr>
          <p:cNvPr id="1026" name="グラフ 5"/>
          <p:cNvGraphicFramePr>
            <a:graphicFrameLocks/>
          </p:cNvGraphicFramePr>
          <p:nvPr/>
        </p:nvGraphicFramePr>
        <p:xfrm>
          <a:off x="2195736" y="1844824"/>
          <a:ext cx="5256584" cy="2232224"/>
        </p:xfrm>
        <a:graphic>
          <a:graphicData uri="http://schemas.openxmlformats.org/presentationml/2006/ole">
            <p:oleObj spid="_x0000_s32777" r:id="rId3" imgW="6047756" imgH="2804403" progId="Excel.Sheet.8">
              <p:embed/>
            </p:oleObj>
          </a:graphicData>
        </a:graphic>
      </p:graphicFrame>
      <p:sp>
        <p:nvSpPr>
          <p:cNvPr id="1032" name="テキスト ボックス 7"/>
          <p:cNvSpPr txBox="1">
            <a:spLocks noChangeArrowheads="1"/>
          </p:cNvSpPr>
          <p:nvPr/>
        </p:nvSpPr>
        <p:spPr bwMode="auto">
          <a:xfrm>
            <a:off x="1116013" y="476250"/>
            <a:ext cx="4214812" cy="307975"/>
          </a:xfrm>
          <a:prstGeom prst="rect">
            <a:avLst/>
          </a:prstGeom>
          <a:noFill/>
          <a:ln w="9525">
            <a:noFill/>
            <a:miter lim="800000"/>
            <a:headEnd/>
            <a:tailEnd/>
          </a:ln>
        </p:spPr>
        <p:txBody>
          <a:bodyPr wrap="none">
            <a:spAutoFit/>
          </a:bodyPr>
          <a:lstStyle/>
          <a:p>
            <a:r>
              <a:rPr lang="ja-JP" altLang="en-US" sz="1400">
                <a:latin typeface="HGP明朝B" pitchFamily="18" charset="-128"/>
                <a:ea typeface="HGP明朝B" pitchFamily="18" charset="-128"/>
              </a:rPr>
              <a:t>出典）矢野経済研究所</a:t>
            </a:r>
            <a:r>
              <a:rPr lang="en-US" altLang="ja-JP" sz="1400">
                <a:latin typeface="HGP明朝B" pitchFamily="18" charset="-128"/>
                <a:ea typeface="HGP明朝B" pitchFamily="18" charset="-128"/>
              </a:rPr>
              <a:t>『2005</a:t>
            </a:r>
            <a:r>
              <a:rPr lang="ja-JP" altLang="en-US" sz="1400">
                <a:latin typeface="HGP明朝B" pitchFamily="18" charset="-128"/>
                <a:ea typeface="HGP明朝B" pitchFamily="18" charset="-128"/>
              </a:rPr>
              <a:t>　視聴スタイル動向調査</a:t>
            </a:r>
            <a:r>
              <a:rPr lang="en-US" altLang="ja-JP" sz="1400">
                <a:latin typeface="HGP明朝B" pitchFamily="18" charset="-128"/>
                <a:ea typeface="HGP明朝B" pitchFamily="18" charset="-128"/>
              </a:rPr>
              <a:t>』</a:t>
            </a:r>
            <a:endParaRPr lang="ja-JP" altLang="en-US" sz="1400">
              <a:latin typeface="HGP明朝B" pitchFamily="18" charset="-128"/>
              <a:ea typeface="HGP明朝B" pitchFamily="18" charset="-128"/>
            </a:endParaRPr>
          </a:p>
        </p:txBody>
      </p:sp>
      <p:sp>
        <p:nvSpPr>
          <p:cNvPr id="9" name="テキスト ボックス 8"/>
          <p:cNvSpPr txBox="1"/>
          <p:nvPr/>
        </p:nvSpPr>
        <p:spPr>
          <a:xfrm>
            <a:off x="2051720" y="4437112"/>
            <a:ext cx="6882012" cy="584775"/>
          </a:xfrm>
          <a:prstGeom prst="rect">
            <a:avLst/>
          </a:prstGeom>
          <a:noFill/>
        </p:spPr>
        <p:txBody>
          <a:bodyPr wrap="square" rtlCol="0">
            <a:spAutoFit/>
          </a:bodyPr>
          <a:lstStyle/>
          <a:p>
            <a:r>
              <a:rPr kumimoji="1" lang="ja-JP" altLang="en-US" sz="3200" b="1" dirty="0" smtClean="0"/>
              <a:t>ストーリー</a:t>
            </a:r>
            <a:r>
              <a:rPr lang="ja-JP" altLang="en-US" sz="3200" b="1" dirty="0" smtClean="0"/>
              <a:t>性</a:t>
            </a:r>
            <a:r>
              <a:rPr kumimoji="1" lang="ja-JP" altLang="en-US" sz="3200" b="1" dirty="0" smtClean="0"/>
              <a:t>を崩さないことが前提条件</a:t>
            </a:r>
            <a:endParaRPr kumimoji="1" lang="ja-JP" altLang="en-US" sz="3200" b="1" dirty="0"/>
          </a:p>
        </p:txBody>
      </p:sp>
      <p:pic>
        <p:nvPicPr>
          <p:cNvPr id="10" name="Picture 10" descr="クリックすると新しいウィンドウで開きます"/>
          <p:cNvPicPr>
            <a:picLocks noChangeAspect="1" noChangeArrowheads="1"/>
          </p:cNvPicPr>
          <p:nvPr/>
        </p:nvPicPr>
        <p:blipFill>
          <a:blip r:embed="rId4" cstate="print"/>
          <a:srcRect/>
          <a:stretch>
            <a:fillRect/>
          </a:stretch>
        </p:blipFill>
        <p:spPr bwMode="auto">
          <a:xfrm>
            <a:off x="323528" y="4365104"/>
            <a:ext cx="1655762" cy="2006600"/>
          </a:xfrm>
          <a:prstGeom prst="rect">
            <a:avLst/>
          </a:prstGeom>
          <a:noFill/>
          <a:ln w="9525">
            <a:noFill/>
            <a:miter lim="800000"/>
            <a:headEnd/>
            <a:tailEnd/>
          </a:ln>
        </p:spPr>
      </p:pic>
      <p:sp>
        <p:nvSpPr>
          <p:cNvPr id="11" name="角丸四角形吹き出し 10"/>
          <p:cNvSpPr/>
          <p:nvPr/>
        </p:nvSpPr>
        <p:spPr>
          <a:xfrm>
            <a:off x="1907704" y="4221088"/>
            <a:ext cx="6984776" cy="1080120"/>
          </a:xfrm>
          <a:prstGeom prst="wedgeRoundRectCallout">
            <a:avLst>
              <a:gd name="adj1" fmla="val -46661"/>
              <a:gd name="adj2" fmla="val 109455"/>
              <a:gd name="adj3" fmla="val 16667"/>
            </a:avLst>
          </a:prstGeom>
          <a:noFill/>
          <a:ln w="76200">
            <a:solidFill>
              <a:srgbClr val="FF7C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7C8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900" decel="100000" fill="hold"/>
                                        <p:tgtEl>
                                          <p:spTgt spid="11"/>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900" decel="100000" fill="hold"/>
                                        <p:tgtEl>
                                          <p:spTgt spid="9"/>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179512" y="980728"/>
            <a:ext cx="8712968" cy="2590800"/>
          </a:xfrm>
          <a:prstGeom prst="roundRect">
            <a:avLst/>
          </a:prstGeom>
          <a:solidFill>
            <a:srgbClr val="FFFF99"/>
          </a:solidFill>
          <a:ln w="28575">
            <a:solidFill>
              <a:srgbClr val="D1FFFD"/>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Wingdings" charset="2"/>
              <a:buNone/>
              <a:defRPr/>
            </a:pPr>
            <a:r>
              <a:rPr lang="ja-JP" altLang="en-US" sz="2800" dirty="0" smtClean="0">
                <a:solidFill>
                  <a:schemeClr val="tx1"/>
                </a:solidFill>
              </a:rPr>
              <a:t>企業がＰＰを展開する際の狙いと、</a:t>
            </a:r>
            <a:endParaRPr lang="en-US" altLang="ja-JP" sz="2800" dirty="0" smtClean="0">
              <a:solidFill>
                <a:schemeClr val="tx1"/>
              </a:solidFill>
            </a:endParaRPr>
          </a:p>
          <a:p>
            <a:pPr algn="ctr">
              <a:buFont typeface="Wingdings" charset="2"/>
              <a:buNone/>
              <a:defRPr/>
            </a:pPr>
            <a:r>
              <a:rPr lang="ja-JP" altLang="en-US" sz="2800" dirty="0" smtClean="0">
                <a:solidFill>
                  <a:schemeClr val="tx1"/>
                </a:solidFill>
              </a:rPr>
              <a:t>広告効果への影響を明らかにする</a:t>
            </a:r>
            <a:endParaRPr lang="ja-JP" altLang="en-US" sz="2800" dirty="0">
              <a:solidFill>
                <a:schemeClr val="tx1"/>
              </a:solidFill>
            </a:endParaRPr>
          </a:p>
        </p:txBody>
      </p:sp>
      <p:sp>
        <p:nvSpPr>
          <p:cNvPr id="25603" name="タイトル 1"/>
          <p:cNvSpPr>
            <a:spLocks noGrp="1"/>
          </p:cNvSpPr>
          <p:nvPr>
            <p:ph type="title"/>
          </p:nvPr>
        </p:nvSpPr>
        <p:spPr>
          <a:xfrm>
            <a:off x="467544" y="0"/>
            <a:ext cx="8229600" cy="1143000"/>
          </a:xfrm>
        </p:spPr>
        <p:txBody>
          <a:bodyPr/>
          <a:lstStyle/>
          <a:p>
            <a:r>
              <a:rPr lang="ja-JP" altLang="en-US" smtClean="0"/>
              <a:t>研究目的</a:t>
            </a:r>
          </a:p>
        </p:txBody>
      </p:sp>
      <p:sp>
        <p:nvSpPr>
          <p:cNvPr id="25604" name="日付プレースホルダ 3"/>
          <p:cNvSpPr>
            <a:spLocks noGrp="1"/>
          </p:cNvSpPr>
          <p:nvPr>
            <p:ph type="dt" sz="quarter" idx="10"/>
          </p:nvPr>
        </p:nvSpPr>
        <p:spPr>
          <a:noFill/>
        </p:spPr>
        <p:txBody>
          <a:bodyPr/>
          <a:lstStyle/>
          <a:p>
            <a:fld id="{84AE2078-F796-449E-A4D0-F6509F38C796}" type="datetime1">
              <a:rPr lang="ja-JP" altLang="en-US" smtClean="0">
                <a:latin typeface="Times New Roman" pitchFamily="18" charset="0"/>
                <a:ea typeface="ＭＳ Ｐゴシック" pitchFamily="50" charset="-128"/>
              </a:rPr>
              <a:pPr/>
              <a:t>2011/12/18</a:t>
            </a:fld>
            <a:endParaRPr lang="en-US" altLang="ja-JP" smtClean="0">
              <a:latin typeface="Times New Roman" pitchFamily="18" charset="0"/>
              <a:ea typeface="ＭＳ Ｐゴシック" pitchFamily="50" charset="-128"/>
            </a:endParaRPr>
          </a:p>
        </p:txBody>
      </p:sp>
      <p:sp>
        <p:nvSpPr>
          <p:cNvPr id="25605" name="スライド番号プレースホルダ 4"/>
          <p:cNvSpPr>
            <a:spLocks noGrp="1"/>
          </p:cNvSpPr>
          <p:nvPr>
            <p:ph type="sldNum" sz="quarter" idx="11"/>
          </p:nvPr>
        </p:nvSpPr>
        <p:spPr>
          <a:xfrm>
            <a:off x="8172400" y="6381328"/>
            <a:ext cx="799728" cy="365125"/>
          </a:xfrm>
          <a:noFill/>
        </p:spPr>
        <p:txBody>
          <a:bodyPr/>
          <a:lstStyle/>
          <a:p>
            <a:fld id="{5929924D-E329-4F13-8B8E-9C3E0F66F7F1}" type="slidenum">
              <a:rPr lang="en-US" altLang="ja-JP" smtClean="0">
                <a:latin typeface="ＭＳ Ｐゴシック" pitchFamily="50" charset="-128"/>
                <a:ea typeface="ＭＳ Ｐゴシック" pitchFamily="50" charset="-128"/>
              </a:rPr>
              <a:pPr/>
              <a:t>18</a:t>
            </a:fld>
            <a:endParaRPr lang="en-US" altLang="ja-JP" dirty="0" smtClean="0">
              <a:latin typeface="ＭＳ Ｐゴシック" pitchFamily="50" charset="-128"/>
              <a:ea typeface="ＭＳ Ｐゴシック" pitchFamily="50" charset="-128"/>
            </a:endParaRPr>
          </a:p>
        </p:txBody>
      </p:sp>
      <p:pic>
        <p:nvPicPr>
          <p:cNvPr id="25606" name="図 5" descr="kiki1.jpg"/>
          <p:cNvPicPr>
            <a:picLocks noChangeAspect="1"/>
          </p:cNvPicPr>
          <p:nvPr/>
        </p:nvPicPr>
        <p:blipFill>
          <a:blip r:embed="rId3" cstate="print"/>
          <a:srcRect/>
          <a:stretch>
            <a:fillRect/>
          </a:stretch>
        </p:blipFill>
        <p:spPr bwMode="auto">
          <a:xfrm>
            <a:off x="539750" y="3789363"/>
            <a:ext cx="3562350" cy="2555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95536" y="1340768"/>
            <a:ext cx="8229600" cy="1143000"/>
          </a:xfrm>
        </p:spPr>
        <p:txBody>
          <a:bodyPr>
            <a:normAutofit/>
          </a:bodyPr>
          <a:lstStyle/>
          <a:p>
            <a:pPr algn="l"/>
            <a:r>
              <a:rPr lang="ja-JP" altLang="en-US" sz="2800" dirty="0" smtClean="0"/>
              <a:t>★</a:t>
            </a:r>
            <a:r>
              <a:rPr kumimoji="1" lang="ja-JP" altLang="en-US" sz="2800" dirty="0" smtClean="0"/>
              <a:t>企業インタビュー調査</a:t>
            </a:r>
            <a:endParaRPr kumimoji="1" lang="ja-JP" altLang="en-US" sz="2800" dirty="0"/>
          </a:p>
        </p:txBody>
      </p:sp>
      <p:sp>
        <p:nvSpPr>
          <p:cNvPr id="3" name="コンテンツ プレースホルダ 2"/>
          <p:cNvSpPr>
            <a:spLocks noGrp="1"/>
          </p:cNvSpPr>
          <p:nvPr>
            <p:ph idx="1"/>
          </p:nvPr>
        </p:nvSpPr>
        <p:spPr>
          <a:xfrm>
            <a:off x="539552" y="2332037"/>
            <a:ext cx="8229600" cy="4525963"/>
          </a:xfrm>
        </p:spPr>
        <p:txBody>
          <a:bodyPr>
            <a:noAutofit/>
          </a:bodyPr>
          <a:lstStyle/>
          <a:p>
            <a:pPr>
              <a:buFont typeface="Wingdings" pitchFamily="2" charset="2"/>
              <a:buChar char="l"/>
            </a:pPr>
            <a:r>
              <a:rPr lang="ja-JP" altLang="en-US" sz="2400" b="1" dirty="0" smtClean="0"/>
              <a:t>対象企業３２社</a:t>
            </a:r>
            <a:endParaRPr lang="en-US" altLang="ja-JP" sz="2400" b="1" dirty="0" smtClean="0"/>
          </a:p>
          <a:p>
            <a:pPr>
              <a:buFont typeface="Wingdings" pitchFamily="2" charset="2"/>
              <a:buChar char="l"/>
            </a:pPr>
            <a:r>
              <a:rPr lang="ja-JP" altLang="ja-JP" sz="2400" b="1" dirty="0" smtClean="0"/>
              <a:t>トヨタ自動車</a:t>
            </a:r>
            <a:r>
              <a:rPr lang="ja-JP" altLang="en-US" sz="2400" dirty="0" smtClean="0"/>
              <a:t>、</a:t>
            </a:r>
            <a:r>
              <a:rPr lang="ja-JP" altLang="ja-JP" sz="2400" b="1" dirty="0" smtClean="0"/>
              <a:t>スタージュエリー</a:t>
            </a:r>
            <a:r>
              <a:rPr lang="ja-JP" altLang="en-US" sz="2400" dirty="0" smtClean="0"/>
              <a:t>、</a:t>
            </a:r>
            <a:r>
              <a:rPr lang="en-US" altLang="ja-JP" sz="2400" b="1" dirty="0" smtClean="0"/>
              <a:t>TOTO</a:t>
            </a:r>
            <a:r>
              <a:rPr lang="ja-JP" altLang="en-US" sz="2400" dirty="0" err="1" smtClean="0"/>
              <a:t>、</a:t>
            </a:r>
            <a:r>
              <a:rPr lang="ja-JP" altLang="ja-JP" sz="2400" b="1" dirty="0" smtClean="0"/>
              <a:t>任天堂</a:t>
            </a:r>
            <a:r>
              <a:rPr lang="ja-JP" altLang="en-US" sz="2400" dirty="0" smtClean="0"/>
              <a:t>、</a:t>
            </a:r>
            <a:r>
              <a:rPr lang="ja-JP" altLang="ja-JP" sz="2400" b="1" dirty="0" smtClean="0"/>
              <a:t>東芝</a:t>
            </a:r>
            <a:r>
              <a:rPr lang="ja-JP" altLang="en-US" sz="2400" dirty="0" smtClean="0"/>
              <a:t>、</a:t>
            </a:r>
            <a:endParaRPr lang="en-US" altLang="ja-JP" sz="2400" b="1" dirty="0" smtClean="0"/>
          </a:p>
          <a:p>
            <a:pPr>
              <a:buNone/>
            </a:pPr>
            <a:r>
              <a:rPr lang="ja-JP" altLang="en-US" sz="2400" dirty="0" smtClean="0"/>
              <a:t>　　サントリーフーズ、</a:t>
            </a:r>
            <a:r>
              <a:rPr lang="en-US" altLang="ja-JP" sz="2400" b="1" dirty="0" smtClean="0"/>
              <a:t>Canon</a:t>
            </a:r>
            <a:r>
              <a:rPr lang="ja-JP" altLang="en-US" sz="2400" dirty="0" err="1" smtClean="0"/>
              <a:t>、</a:t>
            </a:r>
            <a:r>
              <a:rPr lang="en-US" altLang="ja-JP" sz="2400" b="1" dirty="0" smtClean="0"/>
              <a:t>UCC</a:t>
            </a:r>
            <a:r>
              <a:rPr lang="ja-JP" altLang="en-US" sz="2400" dirty="0" err="1" smtClean="0"/>
              <a:t>、</a:t>
            </a:r>
            <a:r>
              <a:rPr lang="ja-JP" altLang="en-US" sz="2400" dirty="0" smtClean="0"/>
              <a:t>日本コカコーラ、</a:t>
            </a:r>
            <a:r>
              <a:rPr lang="en-US" altLang="ja-JP" sz="2400" b="1" dirty="0" smtClean="0"/>
              <a:t>Honda</a:t>
            </a:r>
            <a:r>
              <a:rPr lang="ja-JP" altLang="en-US" sz="2400" dirty="0" err="1" smtClean="0"/>
              <a:t>、</a:t>
            </a:r>
            <a:endParaRPr lang="en-US" altLang="ja-JP" sz="2400" dirty="0" smtClean="0"/>
          </a:p>
          <a:p>
            <a:pPr>
              <a:buNone/>
            </a:pPr>
            <a:r>
              <a:rPr lang="ja-JP" altLang="en-US" sz="2400" b="1" dirty="0" smtClean="0"/>
              <a:t>　　</a:t>
            </a:r>
            <a:r>
              <a:rPr lang="ja-JP" altLang="ja-JP" sz="2400" b="1" dirty="0" smtClean="0"/>
              <a:t>大塚製薬</a:t>
            </a:r>
            <a:r>
              <a:rPr lang="ja-JP" altLang="en-US" sz="2400" dirty="0" smtClean="0"/>
              <a:t>、</a:t>
            </a:r>
            <a:r>
              <a:rPr lang="ja-JP" altLang="ja-JP" sz="2400" b="1" dirty="0" smtClean="0"/>
              <a:t>日産自動車</a:t>
            </a:r>
            <a:r>
              <a:rPr lang="ja-JP" altLang="en-US" sz="2400" dirty="0" smtClean="0"/>
              <a:t>、</a:t>
            </a:r>
            <a:r>
              <a:rPr lang="ja-JP" altLang="ja-JP" sz="2400" b="1" dirty="0" smtClean="0"/>
              <a:t>ユニクロ</a:t>
            </a:r>
            <a:r>
              <a:rPr lang="ja-JP" altLang="en-US" sz="2400" dirty="0" smtClean="0"/>
              <a:t>、</a:t>
            </a:r>
            <a:r>
              <a:rPr lang="ja-JP" altLang="ja-JP" sz="2400" b="1" dirty="0" smtClean="0"/>
              <a:t>ローソン</a:t>
            </a:r>
            <a:r>
              <a:rPr lang="ja-JP" altLang="en-US" sz="2400" dirty="0" smtClean="0"/>
              <a:t>、</a:t>
            </a:r>
            <a:r>
              <a:rPr lang="ja-JP" altLang="ja-JP" sz="2400" b="1" dirty="0" smtClean="0"/>
              <a:t>ソフトバンク</a:t>
            </a:r>
            <a:r>
              <a:rPr lang="ja-JP" altLang="en-US" sz="2400" dirty="0" smtClean="0"/>
              <a:t>、　</a:t>
            </a:r>
            <a:endParaRPr lang="en-US" altLang="ja-JP" sz="2400" dirty="0" smtClean="0"/>
          </a:p>
          <a:p>
            <a:pPr>
              <a:buNone/>
            </a:pPr>
            <a:r>
              <a:rPr lang="ja-JP" altLang="en-US" sz="2400" b="1" dirty="0" smtClean="0"/>
              <a:t>　　</a:t>
            </a:r>
            <a:r>
              <a:rPr lang="ja-JP" altLang="ja-JP" sz="2400" b="1" dirty="0" smtClean="0"/>
              <a:t>ピザハット</a:t>
            </a:r>
            <a:r>
              <a:rPr lang="ja-JP" altLang="en-US" sz="2400" dirty="0" smtClean="0"/>
              <a:t>、</a:t>
            </a:r>
            <a:r>
              <a:rPr lang="en-US" altLang="ja-JP" sz="2400" b="1" dirty="0" smtClean="0"/>
              <a:t>Sony</a:t>
            </a:r>
            <a:r>
              <a:rPr lang="ja-JP" altLang="en-US" sz="2400" dirty="0" smtClean="0"/>
              <a:t>、</a:t>
            </a:r>
            <a:r>
              <a:rPr lang="ja-JP" altLang="ja-JP" sz="2400" b="1" dirty="0" smtClean="0"/>
              <a:t>ヤマト運輸</a:t>
            </a:r>
            <a:r>
              <a:rPr lang="ja-JP" altLang="en-US" sz="2400" dirty="0" smtClean="0"/>
              <a:t>、</a:t>
            </a:r>
            <a:r>
              <a:rPr lang="ja-JP" altLang="ja-JP" sz="2400" b="1" dirty="0" smtClean="0"/>
              <a:t>スターバックス</a:t>
            </a:r>
            <a:r>
              <a:rPr lang="ja-JP" altLang="en-US" sz="2400" dirty="0" smtClean="0"/>
              <a:t>、</a:t>
            </a:r>
            <a:r>
              <a:rPr lang="ja-JP" altLang="ja-JP" sz="2400" b="1" dirty="0" smtClean="0"/>
              <a:t>アシックス</a:t>
            </a:r>
            <a:r>
              <a:rPr lang="ja-JP" altLang="en-US" sz="2400" dirty="0" smtClean="0"/>
              <a:t>、</a:t>
            </a:r>
            <a:endParaRPr lang="en-US" altLang="ja-JP" sz="2400" dirty="0" smtClean="0"/>
          </a:p>
          <a:p>
            <a:pPr>
              <a:buNone/>
            </a:pPr>
            <a:r>
              <a:rPr lang="ja-JP" altLang="en-US" sz="2400" b="1" dirty="0" smtClean="0"/>
              <a:t>　　</a:t>
            </a:r>
            <a:r>
              <a:rPr lang="en-US" altLang="ja-JP" sz="2400" b="1" dirty="0" smtClean="0"/>
              <a:t>M&amp;M</a:t>
            </a:r>
            <a:r>
              <a:rPr lang="ja-JP" altLang="en-US" sz="2400" dirty="0" err="1" smtClean="0"/>
              <a:t>、</a:t>
            </a:r>
            <a:r>
              <a:rPr lang="ja-JP" altLang="ja-JP" sz="2400" b="1" dirty="0" smtClean="0"/>
              <a:t>フレットペリー</a:t>
            </a:r>
            <a:r>
              <a:rPr lang="ja-JP" altLang="en-US" sz="2400" dirty="0" smtClean="0"/>
              <a:t>、</a:t>
            </a:r>
            <a:r>
              <a:rPr lang="ja-JP" altLang="ja-JP" sz="2400" b="1" dirty="0" smtClean="0"/>
              <a:t>日立製作所</a:t>
            </a:r>
            <a:r>
              <a:rPr lang="ja-JP" altLang="en-US" sz="2400" dirty="0" smtClean="0"/>
              <a:t>、</a:t>
            </a:r>
            <a:r>
              <a:rPr lang="ja-JP" altLang="ja-JP" sz="2400" b="1" dirty="0" smtClean="0"/>
              <a:t>伊藤ハム</a:t>
            </a:r>
            <a:r>
              <a:rPr lang="ja-JP" altLang="en-US" sz="2400" dirty="0" smtClean="0"/>
              <a:t>、</a:t>
            </a:r>
            <a:r>
              <a:rPr lang="ja-JP" altLang="ja-JP" sz="2400" b="1" dirty="0" smtClean="0"/>
              <a:t>不二家</a:t>
            </a:r>
            <a:r>
              <a:rPr lang="ja-JP" altLang="en-US" sz="2400" dirty="0" smtClean="0"/>
              <a:t>、</a:t>
            </a:r>
            <a:r>
              <a:rPr lang="ja-JP" altLang="ja-JP" sz="2400" b="1" dirty="0" smtClean="0"/>
              <a:t>カ</a:t>
            </a:r>
            <a:endParaRPr lang="en-US" altLang="ja-JP" sz="2400" b="1" dirty="0" smtClean="0"/>
          </a:p>
          <a:p>
            <a:pPr>
              <a:buNone/>
            </a:pPr>
            <a:r>
              <a:rPr lang="ja-JP" altLang="en-US" sz="2400" b="1" dirty="0" smtClean="0"/>
              <a:t>　　</a:t>
            </a:r>
            <a:r>
              <a:rPr lang="ja-JP" altLang="ja-JP" sz="2400" b="1" dirty="0" smtClean="0"/>
              <a:t>ルビー</a:t>
            </a:r>
            <a:r>
              <a:rPr lang="ja-JP" altLang="en-US" sz="2400" dirty="0" smtClean="0"/>
              <a:t>、</a:t>
            </a:r>
            <a:r>
              <a:rPr lang="ja-JP" altLang="ja-JP" sz="2400" b="1" dirty="0" smtClean="0"/>
              <a:t>赤城乳業製業</a:t>
            </a:r>
            <a:r>
              <a:rPr lang="ja-JP" altLang="en-US" sz="2400" dirty="0" smtClean="0"/>
              <a:t>、</a:t>
            </a:r>
            <a:r>
              <a:rPr lang="ja-JP" altLang="ja-JP" sz="2400" b="1" dirty="0" smtClean="0"/>
              <a:t>すかいらーく</a:t>
            </a:r>
            <a:r>
              <a:rPr lang="ja-JP" altLang="en-US" sz="2400" dirty="0" smtClean="0"/>
              <a:t>、</a:t>
            </a:r>
            <a:r>
              <a:rPr lang="ja-JP" altLang="ja-JP" sz="2400" b="1" dirty="0" smtClean="0"/>
              <a:t>ファミリーマート</a:t>
            </a:r>
            <a:r>
              <a:rPr lang="ja-JP" altLang="en-US" sz="2400" dirty="0" smtClean="0"/>
              <a:t>、</a:t>
            </a:r>
            <a:endParaRPr lang="en-US" altLang="ja-JP" sz="2400" dirty="0" smtClean="0"/>
          </a:p>
          <a:p>
            <a:pPr>
              <a:buNone/>
            </a:pPr>
            <a:r>
              <a:rPr lang="ja-JP" altLang="en-US" sz="2400" b="1" dirty="0" smtClean="0"/>
              <a:t>　　</a:t>
            </a:r>
            <a:r>
              <a:rPr lang="en-US" altLang="ja-JP" sz="2400" b="1" dirty="0" smtClean="0"/>
              <a:t>Vivienne Westwood</a:t>
            </a:r>
            <a:r>
              <a:rPr lang="ja-JP" altLang="en-US" sz="2400" b="1" dirty="0" err="1" smtClean="0"/>
              <a:t>、</a:t>
            </a:r>
            <a:r>
              <a:rPr lang="ja-JP" altLang="en-US" sz="2400" b="1" dirty="0" smtClean="0"/>
              <a:t>ナツメ社、マース</a:t>
            </a:r>
            <a:endParaRPr lang="en-US" altLang="ja-JP" sz="2400" b="1" dirty="0" smtClean="0"/>
          </a:p>
          <a:p>
            <a:pPr>
              <a:buFont typeface="Wingdings" pitchFamily="2" charset="2"/>
              <a:buChar char="l"/>
            </a:pPr>
            <a:r>
              <a:rPr lang="ja-JP" altLang="en-US" sz="2400" dirty="0" smtClean="0"/>
              <a:t>質問方法：インタビュー形式の質問調査</a:t>
            </a:r>
            <a:endParaRPr lang="ja-JP" altLang="ja-JP" sz="2400" dirty="0" smtClean="0"/>
          </a:p>
          <a:p>
            <a:endParaRPr kumimoji="1" lang="ja-JP" altLang="en-US" sz="2400" dirty="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19</a:t>
            </a:fld>
            <a:endParaRPr kumimoji="1" lang="ja-JP" altLang="en-US"/>
          </a:p>
        </p:txBody>
      </p:sp>
      <p:sp>
        <p:nvSpPr>
          <p:cNvPr id="6" name="テキスト ボックス 5"/>
          <p:cNvSpPr txBox="1"/>
          <p:nvPr/>
        </p:nvSpPr>
        <p:spPr>
          <a:xfrm>
            <a:off x="467544" y="404664"/>
            <a:ext cx="7776864" cy="646331"/>
          </a:xfrm>
          <a:prstGeom prst="rect">
            <a:avLst/>
          </a:prstGeom>
          <a:noFill/>
        </p:spPr>
        <p:txBody>
          <a:bodyPr wrap="square" rtlCol="0">
            <a:spAutoFit/>
          </a:bodyPr>
          <a:lstStyle/>
          <a:p>
            <a:pPr algn="ctr"/>
            <a:r>
              <a:rPr kumimoji="1" lang="ja-JP" altLang="en-US" sz="3600" dirty="0" smtClean="0"/>
              <a:t>仮説の導出①</a:t>
            </a:r>
            <a:r>
              <a:rPr kumimoji="1" lang="en-US" altLang="ja-JP" sz="3600" dirty="0" smtClean="0"/>
              <a:t>[</a:t>
            </a:r>
            <a:r>
              <a:rPr kumimoji="1" lang="ja-JP" altLang="en-US" sz="3600" dirty="0" smtClean="0"/>
              <a:t>実務的</a:t>
            </a:r>
            <a:r>
              <a:rPr kumimoji="1" lang="en-US" altLang="ja-JP" sz="3600" dirty="0"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dirty="0" smtClean="0"/>
              <a:t>目次</a:t>
            </a:r>
            <a:endParaRPr kumimoji="1" lang="ja-JP" altLang="en-US" dirty="0"/>
          </a:p>
        </p:txBody>
      </p:sp>
      <p:sp>
        <p:nvSpPr>
          <p:cNvPr id="5" name="コンテンツ プレースホルダ 4"/>
          <p:cNvSpPr>
            <a:spLocks noGrp="1"/>
          </p:cNvSpPr>
          <p:nvPr>
            <p:ph idx="1"/>
          </p:nvPr>
        </p:nvSpPr>
        <p:spPr/>
        <p:txBody>
          <a:bodyPr/>
          <a:lstStyle/>
          <a:p>
            <a:pPr>
              <a:buNone/>
            </a:pPr>
            <a:r>
              <a:rPr lang="ja-JP" altLang="en-US" dirty="0" smtClean="0"/>
              <a:t>１．問題意識</a:t>
            </a:r>
            <a:endParaRPr lang="en-US" altLang="ja-JP" dirty="0" smtClean="0"/>
          </a:p>
          <a:p>
            <a:pPr>
              <a:buNone/>
            </a:pPr>
            <a:r>
              <a:rPr lang="ja-JP" altLang="en-US" dirty="0" smtClean="0"/>
              <a:t>２．研究目的</a:t>
            </a:r>
            <a:endParaRPr lang="en-US" altLang="ja-JP" dirty="0" smtClean="0"/>
          </a:p>
          <a:p>
            <a:pPr>
              <a:buNone/>
            </a:pPr>
            <a:r>
              <a:rPr lang="ja-JP" altLang="en-US" dirty="0" smtClean="0"/>
              <a:t>３．仮説の導出</a:t>
            </a:r>
            <a:endParaRPr lang="en-US" altLang="ja-JP" dirty="0" smtClean="0"/>
          </a:p>
          <a:p>
            <a:pPr>
              <a:buNone/>
            </a:pPr>
            <a:r>
              <a:rPr lang="ja-JP" altLang="en-US" dirty="0" smtClean="0"/>
              <a:t>４．仮説</a:t>
            </a:r>
            <a:endParaRPr lang="en-US" altLang="ja-JP" dirty="0" smtClean="0"/>
          </a:p>
          <a:p>
            <a:pPr>
              <a:buNone/>
            </a:pPr>
            <a:r>
              <a:rPr lang="ja-JP" altLang="en-US" dirty="0" smtClean="0"/>
              <a:t>５．仮説検証</a:t>
            </a:r>
            <a:endParaRPr lang="en-US" altLang="ja-JP" dirty="0" smtClean="0"/>
          </a:p>
          <a:p>
            <a:pPr>
              <a:buNone/>
            </a:pPr>
            <a:r>
              <a:rPr lang="ja-JP" altLang="en-US" smtClean="0"/>
              <a:t>６．インプリケーション</a:t>
            </a:r>
          </a:p>
          <a:p>
            <a:endParaRPr kumimoji="1" lang="ja-JP" altLang="en-US"/>
          </a:p>
        </p:txBody>
      </p:sp>
      <p:sp>
        <p:nvSpPr>
          <p:cNvPr id="2" name="日付プレースホルダ 1"/>
          <p:cNvSpPr>
            <a:spLocks noGrp="1"/>
          </p:cNvSpPr>
          <p:nvPr>
            <p:ph type="dt" sz="half" idx="10"/>
          </p:nvPr>
        </p:nvSpPr>
        <p:spPr/>
        <p:txBody>
          <a:bodyPr/>
          <a:lstStyle/>
          <a:p>
            <a:fld id="{9A4314C8-B2B5-49A4-9F80-B6BE4A8D824B}" type="datetime1">
              <a:rPr kumimoji="1" lang="ja-JP" altLang="en-US" smtClean="0"/>
              <a:pPr/>
              <a:t>2011/12/18</a:t>
            </a:fld>
            <a:endParaRPr kumimoji="1" lang="ja-JP" altLang="en-US"/>
          </a:p>
        </p:txBody>
      </p:sp>
      <p:sp>
        <p:nvSpPr>
          <p:cNvPr id="3" name="スライド番号プレースホルダ 2"/>
          <p:cNvSpPr>
            <a:spLocks noGrp="1"/>
          </p:cNvSpPr>
          <p:nvPr>
            <p:ph type="sldNum" sz="quarter" idx="12"/>
          </p:nvPr>
        </p:nvSpPr>
        <p:spPr/>
        <p:txBody>
          <a:bodyPr/>
          <a:lstStyle/>
          <a:p>
            <a:fld id="{B2D5AB30-79DA-4470-A1CD-323DF7809454}" type="slidenum">
              <a:rPr kumimoji="1" lang="ja-JP" altLang="en-US" smtClean="0"/>
              <a:pPr/>
              <a:t>2</a:t>
            </a:fld>
            <a:endParaRPr kumimoji="1"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10" name="Picture 6" descr="クリックすると新しいウィンドウで開きます"/>
          <p:cNvPicPr>
            <a:picLocks noChangeAspect="1" noChangeArrowheads="1"/>
          </p:cNvPicPr>
          <p:nvPr/>
        </p:nvPicPr>
        <p:blipFill>
          <a:blip r:embed="rId2" cstate="print"/>
          <a:srcRect/>
          <a:stretch>
            <a:fillRect/>
          </a:stretch>
        </p:blipFill>
        <p:spPr bwMode="auto">
          <a:xfrm>
            <a:off x="1115616" y="3068960"/>
            <a:ext cx="2547976" cy="1656184"/>
          </a:xfrm>
          <a:prstGeom prst="rect">
            <a:avLst/>
          </a:prstGeom>
          <a:noFill/>
        </p:spPr>
      </p:pic>
      <p:sp>
        <p:nvSpPr>
          <p:cNvPr id="6" name="タイトル 5"/>
          <p:cNvSpPr>
            <a:spLocks noGrp="1"/>
          </p:cNvSpPr>
          <p:nvPr>
            <p:ph type="title"/>
          </p:nvPr>
        </p:nvSpPr>
        <p:spPr/>
        <p:txBody>
          <a:bodyPr>
            <a:normAutofit/>
          </a:bodyPr>
          <a:lstStyle/>
          <a:p>
            <a:r>
              <a:rPr kumimoji="1" lang="ja-JP" altLang="en-US" sz="4800" dirty="0" smtClean="0"/>
              <a:t>企業調査</a:t>
            </a:r>
            <a:endParaRPr kumimoji="1" lang="ja-JP" altLang="en-US" sz="4800" dirty="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dirty="0"/>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20</a:t>
            </a:fld>
            <a:endParaRPr kumimoji="1" lang="ja-JP" altLang="en-US" dirty="0"/>
          </a:p>
        </p:txBody>
      </p:sp>
      <p:pic>
        <p:nvPicPr>
          <p:cNvPr id="72706" name="Picture 2" descr="クリックすると新しいウィンドウで開きます"/>
          <p:cNvPicPr>
            <a:picLocks noChangeAspect="1" noChangeArrowheads="1"/>
          </p:cNvPicPr>
          <p:nvPr/>
        </p:nvPicPr>
        <p:blipFill>
          <a:blip r:embed="rId3" cstate="print"/>
          <a:srcRect/>
          <a:stretch>
            <a:fillRect/>
          </a:stretch>
        </p:blipFill>
        <p:spPr bwMode="auto">
          <a:xfrm>
            <a:off x="323528" y="1916832"/>
            <a:ext cx="4607471" cy="1322884"/>
          </a:xfrm>
          <a:prstGeom prst="rect">
            <a:avLst/>
          </a:prstGeom>
          <a:noFill/>
        </p:spPr>
      </p:pic>
      <p:pic>
        <p:nvPicPr>
          <p:cNvPr id="72708" name="Picture 4" descr="クリックすると新しいウィンドウで開きます"/>
          <p:cNvPicPr>
            <a:picLocks noChangeAspect="1" noChangeArrowheads="1"/>
          </p:cNvPicPr>
          <p:nvPr/>
        </p:nvPicPr>
        <p:blipFill>
          <a:blip r:embed="rId4" cstate="print"/>
          <a:srcRect/>
          <a:stretch>
            <a:fillRect/>
          </a:stretch>
        </p:blipFill>
        <p:spPr bwMode="auto">
          <a:xfrm>
            <a:off x="5076056" y="2348880"/>
            <a:ext cx="3924772" cy="1837508"/>
          </a:xfrm>
          <a:prstGeom prst="rect">
            <a:avLst/>
          </a:prstGeom>
          <a:noFill/>
        </p:spPr>
      </p:pic>
      <p:sp>
        <p:nvSpPr>
          <p:cNvPr id="12" name="テキスト ボックス 11"/>
          <p:cNvSpPr txBox="1"/>
          <p:nvPr/>
        </p:nvSpPr>
        <p:spPr>
          <a:xfrm>
            <a:off x="107504" y="4509120"/>
            <a:ext cx="9036496" cy="1569660"/>
          </a:xfrm>
          <a:prstGeom prst="rect">
            <a:avLst/>
          </a:prstGeom>
          <a:noFill/>
        </p:spPr>
        <p:txBody>
          <a:bodyPr wrap="square" rtlCol="0">
            <a:spAutoFit/>
          </a:bodyPr>
          <a:lstStyle/>
          <a:p>
            <a:r>
              <a:rPr lang="ja-JP" altLang="en-US" sz="2400" dirty="0" smtClean="0">
                <a:solidFill>
                  <a:srgbClr val="FF7C80"/>
                </a:solidFill>
              </a:rPr>
              <a:t>回答</a:t>
            </a:r>
            <a:r>
              <a:rPr kumimoji="1" lang="ja-JP" altLang="en-US" sz="2400" dirty="0" smtClean="0">
                <a:solidFill>
                  <a:srgbClr val="FF7C80"/>
                </a:solidFill>
              </a:rPr>
              <a:t>企業：日立製作所</a:t>
            </a:r>
            <a:r>
              <a:rPr lang="ja-JP" altLang="en-US" sz="2400" dirty="0" smtClean="0">
                <a:solidFill>
                  <a:srgbClr val="FF7C80"/>
                </a:solidFill>
              </a:rPr>
              <a:t>、不二家、カルビー、他</a:t>
            </a:r>
            <a:r>
              <a:rPr lang="en-US" altLang="ja-JP" sz="2400" dirty="0" smtClean="0">
                <a:solidFill>
                  <a:srgbClr val="FF7C80"/>
                </a:solidFill>
              </a:rPr>
              <a:t>1</a:t>
            </a:r>
            <a:r>
              <a:rPr lang="ja-JP" altLang="en-US" sz="2400" dirty="0" smtClean="0">
                <a:solidFill>
                  <a:srgbClr val="FF7C80"/>
                </a:solidFill>
              </a:rPr>
              <a:t>社</a:t>
            </a:r>
            <a:endParaRPr kumimoji="1" lang="en-US" altLang="ja-JP" sz="2400" dirty="0" smtClean="0">
              <a:solidFill>
                <a:srgbClr val="FF7C80"/>
              </a:solidFill>
            </a:endParaRPr>
          </a:p>
          <a:p>
            <a:r>
              <a:rPr kumimoji="1" lang="ja-JP" altLang="en-US" sz="2400" dirty="0" smtClean="0">
                <a:solidFill>
                  <a:srgbClr val="FF7C80"/>
                </a:solidFill>
              </a:rPr>
              <a:t>回答方法：広告部および宣伝部などのＰＰを</a:t>
            </a:r>
            <a:r>
              <a:rPr lang="ja-JP" altLang="en-US" sz="2400" dirty="0" smtClean="0">
                <a:solidFill>
                  <a:srgbClr val="FF7C80"/>
                </a:solidFill>
              </a:rPr>
              <a:t>担当した担当者による</a:t>
            </a:r>
            <a:r>
              <a:rPr kumimoji="1" lang="ja-JP" altLang="en-US" sz="2400" dirty="0" smtClean="0">
                <a:solidFill>
                  <a:srgbClr val="FF7C80"/>
                </a:solidFill>
              </a:rPr>
              <a:t>、</a:t>
            </a:r>
            <a:endParaRPr kumimoji="1" lang="en-US" altLang="ja-JP" sz="2400" dirty="0" smtClean="0">
              <a:solidFill>
                <a:srgbClr val="FF7C80"/>
              </a:solidFill>
            </a:endParaRPr>
          </a:p>
          <a:p>
            <a:r>
              <a:rPr lang="ja-JP" altLang="en-US" sz="2400" dirty="0" smtClean="0">
                <a:solidFill>
                  <a:srgbClr val="FF7C80"/>
                </a:solidFill>
              </a:rPr>
              <a:t>　　　  </a:t>
            </a:r>
            <a:r>
              <a:rPr kumimoji="1" lang="ja-JP" altLang="en-US" sz="2400" dirty="0" smtClean="0">
                <a:solidFill>
                  <a:srgbClr val="FF7C80"/>
                </a:solidFill>
              </a:rPr>
              <a:t>　　　書面回答及び、電話回答。</a:t>
            </a:r>
            <a:endParaRPr kumimoji="1" lang="en-US" altLang="ja-JP" sz="2400" dirty="0" smtClean="0">
              <a:solidFill>
                <a:srgbClr val="FF7C80"/>
              </a:solidFill>
            </a:endParaRPr>
          </a:p>
          <a:p>
            <a:endParaRPr kumimoji="1" lang="ja-JP" altLang="en-US" sz="24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72706"/>
                                        </p:tgtEl>
                                        <p:attrNameLst>
                                          <p:attrName>style.visibility</p:attrName>
                                        </p:attrNameLst>
                                      </p:cBhvr>
                                      <p:to>
                                        <p:strVal val="visible"/>
                                      </p:to>
                                    </p:set>
                                    <p:anim calcmode="lin" valueType="num">
                                      <p:cBhvr>
                                        <p:cTn id="7" dur="500" fill="hold"/>
                                        <p:tgtEl>
                                          <p:spTgt spid="72706"/>
                                        </p:tgtEl>
                                        <p:attrNameLst>
                                          <p:attrName>ppt_w</p:attrName>
                                        </p:attrNameLst>
                                      </p:cBhvr>
                                      <p:tavLst>
                                        <p:tav tm="0">
                                          <p:val>
                                            <p:fltVal val="0"/>
                                          </p:val>
                                        </p:tav>
                                        <p:tav tm="100000">
                                          <p:val>
                                            <p:strVal val="#ppt_w"/>
                                          </p:val>
                                        </p:tav>
                                      </p:tavLst>
                                    </p:anim>
                                    <p:anim calcmode="lin" valueType="num">
                                      <p:cBhvr>
                                        <p:cTn id="8" dur="500" fill="hold"/>
                                        <p:tgtEl>
                                          <p:spTgt spid="72706"/>
                                        </p:tgtEl>
                                        <p:attrNameLst>
                                          <p:attrName>ppt_h</p:attrName>
                                        </p:attrNameLst>
                                      </p:cBhvr>
                                      <p:tavLst>
                                        <p:tav tm="0">
                                          <p:val>
                                            <p:fltVal val="0"/>
                                          </p:val>
                                        </p:tav>
                                        <p:tav tm="100000">
                                          <p:val>
                                            <p:strVal val="#ppt_h"/>
                                          </p:val>
                                        </p:tav>
                                      </p:tavLst>
                                    </p:anim>
                                    <p:animEffect transition="in" filter="fade">
                                      <p:cBhvr>
                                        <p:cTn id="9" dur="500"/>
                                        <p:tgtEl>
                                          <p:spTgt spid="72706"/>
                                        </p:tgtEl>
                                      </p:cBhvr>
                                    </p:animEffect>
                                  </p:childTnLst>
                                </p:cTn>
                              </p:par>
                              <p:par>
                                <p:cTn id="10" presetID="53" presetClass="entr" presetSubtype="0" fill="hold" nodeType="withEffect">
                                  <p:stCondLst>
                                    <p:cond delay="0"/>
                                  </p:stCondLst>
                                  <p:childTnLst>
                                    <p:set>
                                      <p:cBhvr>
                                        <p:cTn id="11" dur="1" fill="hold">
                                          <p:stCondLst>
                                            <p:cond delay="0"/>
                                          </p:stCondLst>
                                        </p:cTn>
                                        <p:tgtEl>
                                          <p:spTgt spid="72710"/>
                                        </p:tgtEl>
                                        <p:attrNameLst>
                                          <p:attrName>style.visibility</p:attrName>
                                        </p:attrNameLst>
                                      </p:cBhvr>
                                      <p:to>
                                        <p:strVal val="visible"/>
                                      </p:to>
                                    </p:set>
                                    <p:anim calcmode="lin" valueType="num">
                                      <p:cBhvr>
                                        <p:cTn id="12" dur="500" fill="hold"/>
                                        <p:tgtEl>
                                          <p:spTgt spid="72710"/>
                                        </p:tgtEl>
                                        <p:attrNameLst>
                                          <p:attrName>ppt_w</p:attrName>
                                        </p:attrNameLst>
                                      </p:cBhvr>
                                      <p:tavLst>
                                        <p:tav tm="0">
                                          <p:val>
                                            <p:fltVal val="0"/>
                                          </p:val>
                                        </p:tav>
                                        <p:tav tm="100000">
                                          <p:val>
                                            <p:strVal val="#ppt_w"/>
                                          </p:val>
                                        </p:tav>
                                      </p:tavLst>
                                    </p:anim>
                                    <p:anim calcmode="lin" valueType="num">
                                      <p:cBhvr>
                                        <p:cTn id="13" dur="500" fill="hold"/>
                                        <p:tgtEl>
                                          <p:spTgt spid="72710"/>
                                        </p:tgtEl>
                                        <p:attrNameLst>
                                          <p:attrName>ppt_h</p:attrName>
                                        </p:attrNameLst>
                                      </p:cBhvr>
                                      <p:tavLst>
                                        <p:tav tm="0">
                                          <p:val>
                                            <p:fltVal val="0"/>
                                          </p:val>
                                        </p:tav>
                                        <p:tav tm="100000">
                                          <p:val>
                                            <p:strVal val="#ppt_h"/>
                                          </p:val>
                                        </p:tav>
                                      </p:tavLst>
                                    </p:anim>
                                    <p:animEffect transition="in" filter="fade">
                                      <p:cBhvr>
                                        <p:cTn id="14" dur="500"/>
                                        <p:tgtEl>
                                          <p:spTgt spid="72710"/>
                                        </p:tgtEl>
                                      </p:cBhvr>
                                    </p:animEffect>
                                  </p:childTnLst>
                                </p:cTn>
                              </p:par>
                              <p:par>
                                <p:cTn id="15" presetID="53" presetClass="entr" presetSubtype="0" fill="hold" nodeType="withEffect">
                                  <p:stCondLst>
                                    <p:cond delay="0"/>
                                  </p:stCondLst>
                                  <p:childTnLst>
                                    <p:set>
                                      <p:cBhvr>
                                        <p:cTn id="16" dur="1" fill="hold">
                                          <p:stCondLst>
                                            <p:cond delay="0"/>
                                          </p:stCondLst>
                                        </p:cTn>
                                        <p:tgtEl>
                                          <p:spTgt spid="72708"/>
                                        </p:tgtEl>
                                        <p:attrNameLst>
                                          <p:attrName>style.visibility</p:attrName>
                                        </p:attrNameLst>
                                      </p:cBhvr>
                                      <p:to>
                                        <p:strVal val="visible"/>
                                      </p:to>
                                    </p:set>
                                    <p:anim calcmode="lin" valueType="num">
                                      <p:cBhvr>
                                        <p:cTn id="17" dur="500" fill="hold"/>
                                        <p:tgtEl>
                                          <p:spTgt spid="72708"/>
                                        </p:tgtEl>
                                        <p:attrNameLst>
                                          <p:attrName>ppt_w</p:attrName>
                                        </p:attrNameLst>
                                      </p:cBhvr>
                                      <p:tavLst>
                                        <p:tav tm="0">
                                          <p:val>
                                            <p:fltVal val="0"/>
                                          </p:val>
                                        </p:tav>
                                        <p:tav tm="100000">
                                          <p:val>
                                            <p:strVal val="#ppt_w"/>
                                          </p:val>
                                        </p:tav>
                                      </p:tavLst>
                                    </p:anim>
                                    <p:anim calcmode="lin" valueType="num">
                                      <p:cBhvr>
                                        <p:cTn id="18" dur="500" fill="hold"/>
                                        <p:tgtEl>
                                          <p:spTgt spid="72708"/>
                                        </p:tgtEl>
                                        <p:attrNameLst>
                                          <p:attrName>ppt_h</p:attrName>
                                        </p:attrNameLst>
                                      </p:cBhvr>
                                      <p:tavLst>
                                        <p:tav tm="0">
                                          <p:val>
                                            <p:fltVal val="0"/>
                                          </p:val>
                                        </p:tav>
                                        <p:tav tm="100000">
                                          <p:val>
                                            <p:strVal val="#ppt_h"/>
                                          </p:val>
                                        </p:tav>
                                      </p:tavLst>
                                    </p:anim>
                                    <p:animEffect transition="in" filter="fade">
                                      <p:cBhvr>
                                        <p:cTn id="19" dur="500"/>
                                        <p:tgtEl>
                                          <p:spTgt spid="72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21</a:t>
            </a:fld>
            <a:endParaRPr kumimoji="1" lang="ja-JP" altLang="en-US"/>
          </a:p>
        </p:txBody>
      </p:sp>
      <p:graphicFrame>
        <p:nvGraphicFramePr>
          <p:cNvPr id="5" name="表 4"/>
          <p:cNvGraphicFramePr>
            <a:graphicFrameLocks noGrp="1"/>
          </p:cNvGraphicFramePr>
          <p:nvPr/>
        </p:nvGraphicFramePr>
        <p:xfrm>
          <a:off x="107504" y="116632"/>
          <a:ext cx="8928992" cy="6167456"/>
        </p:xfrm>
        <a:graphic>
          <a:graphicData uri="http://schemas.openxmlformats.org/drawingml/2006/table">
            <a:tbl>
              <a:tblPr firstRow="1" bandRow="1">
                <a:tableStyleId>{74C1A8A3-306A-4EB7-A6B1-4F7E0EB9C5D6}</a:tableStyleId>
              </a:tblPr>
              <a:tblGrid>
                <a:gridCol w="2232248"/>
                <a:gridCol w="2232248"/>
                <a:gridCol w="2232248"/>
                <a:gridCol w="2232248"/>
              </a:tblGrid>
              <a:tr h="706412">
                <a:tc>
                  <a:txBody>
                    <a:bodyPr/>
                    <a:lstStyle/>
                    <a:p>
                      <a:r>
                        <a:rPr kumimoji="1" lang="ja-JP" altLang="en-US" sz="1600" dirty="0" smtClean="0"/>
                        <a:t>質問項目</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pPr algn="ctr"/>
                      <a:r>
                        <a:rPr kumimoji="1" lang="ja-JP" altLang="en-US" sz="1600" dirty="0" smtClean="0"/>
                        <a:t>日立製作所</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pPr algn="ctr"/>
                      <a:r>
                        <a:rPr kumimoji="1" lang="ja-JP" altLang="en-US" sz="1600" dirty="0" smtClean="0"/>
                        <a:t>カルビー</a:t>
                      </a:r>
                      <a:endParaRPr kumimoji="1" lang="en-US" altLang="ja-JP" sz="1600" dirty="0" smtClean="0"/>
                    </a:p>
                    <a:p>
                      <a:pPr algn="ctr"/>
                      <a:r>
                        <a:rPr kumimoji="1" lang="ja-JP" altLang="en-US" sz="1600" dirty="0" smtClean="0"/>
                        <a:t>（仮定）</a:t>
                      </a:r>
                      <a:endParaRPr kumimoji="1" lang="ja-JP" altLang="en-US" sz="1600" dirty="0"/>
                    </a:p>
                  </a:txBody>
                  <a:tcPr/>
                </a:tc>
                <a:tc>
                  <a:txBody>
                    <a:bodyPr/>
                    <a:lstStyle/>
                    <a:p>
                      <a:pPr algn="ctr"/>
                      <a:r>
                        <a:rPr kumimoji="1" lang="ja-JP" altLang="en-US" sz="1600" dirty="0" smtClean="0"/>
                        <a:t>不二家</a:t>
                      </a:r>
                      <a:endParaRPr kumimoji="1" lang="ja-JP" altLang="en-US" sz="1600" dirty="0"/>
                    </a:p>
                  </a:txBody>
                  <a:tcPr/>
                </a:tc>
              </a:tr>
              <a:tr h="877764">
                <a:tc>
                  <a:txBody>
                    <a:bodyPr/>
                    <a:lstStyle/>
                    <a:p>
                      <a:r>
                        <a:rPr kumimoji="1" lang="ja-JP" altLang="en-US" sz="1600" dirty="0" smtClean="0"/>
                        <a:t>なぜ</a:t>
                      </a:r>
                      <a:r>
                        <a:rPr kumimoji="1" lang="en-US" altLang="ja-JP" sz="1600" dirty="0" smtClean="0"/>
                        <a:t>PP</a:t>
                      </a:r>
                      <a:r>
                        <a:rPr kumimoji="1" lang="ja-JP" altLang="en-US" sz="1600" dirty="0" smtClean="0"/>
                        <a:t>を展開しようと考えたのか？</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製品のデビューのインパクトがあるのではないかという狙い</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時代背景の説明や登場人物の世界観に近い商品が採用される。</a:t>
                      </a:r>
                      <a:endParaRPr kumimoji="1" lang="ja-JP" altLang="en-US" sz="1600" dirty="0"/>
                    </a:p>
                  </a:txBody>
                  <a:tcPr/>
                </a:tc>
                <a:tc>
                  <a:txBody>
                    <a:bodyPr/>
                    <a:lstStyle/>
                    <a:p>
                      <a:r>
                        <a:rPr kumimoji="1" lang="ja-JP" altLang="en-US" sz="1600" dirty="0" smtClean="0"/>
                        <a:t>先方からのオファーによる要望。</a:t>
                      </a:r>
                      <a:endParaRPr kumimoji="1" lang="ja-JP" altLang="en-US" sz="1600" dirty="0"/>
                    </a:p>
                  </a:txBody>
                  <a:tcPr/>
                </a:tc>
              </a:tr>
              <a:tr h="1369560">
                <a:tc>
                  <a:txBody>
                    <a:bodyPr/>
                    <a:lstStyle/>
                    <a:p>
                      <a:r>
                        <a:rPr kumimoji="1" lang="en-US" altLang="ja-JP" sz="1600" dirty="0" smtClean="0"/>
                        <a:t>PP</a:t>
                      </a:r>
                      <a:r>
                        <a:rPr kumimoji="1" lang="ja-JP" altLang="en-US" sz="1600" dirty="0" smtClean="0"/>
                        <a:t>を展開する際に、ストーリーを重視したのか、話題性を重視したのか？</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映画の内容と当社の商品計画が合ったため、行った。</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企業ブランドイメージとストーリーに親和性があること、ターゲットがマッチしていることを重視。</a:t>
                      </a:r>
                      <a:endParaRPr kumimoji="1" lang="ja-JP" altLang="en-US"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smtClean="0"/>
                        <a:t>プロダクトプレイスメントを積極的に行っているわけではないので答えられない。</a:t>
                      </a:r>
                    </a:p>
                    <a:p>
                      <a:endParaRPr kumimoji="1" lang="ja-JP" altLang="en-US" sz="1600" dirty="0"/>
                    </a:p>
                  </a:txBody>
                  <a:tcPr>
                    <a:lnBlToTr w="12700" cap="flat" cmpd="sng" algn="ctr">
                      <a:noFill/>
                      <a:prstDash val="solid"/>
                      <a:round/>
                      <a:headEnd type="none" w="med" len="med"/>
                      <a:tailEnd type="none" w="med" len="med"/>
                    </a:lnBlToTr>
                  </a:tcPr>
                </a:tc>
              </a:tr>
              <a:tr h="1080120">
                <a:tc>
                  <a:txBody>
                    <a:bodyPr/>
                    <a:lstStyle/>
                    <a:p>
                      <a:r>
                        <a:rPr kumimoji="1" lang="en-US" altLang="ja-JP" sz="1600" dirty="0" smtClean="0"/>
                        <a:t>PP</a:t>
                      </a:r>
                      <a:r>
                        <a:rPr kumimoji="1" lang="ja-JP" altLang="en-US" sz="1600" dirty="0" smtClean="0"/>
                        <a:t>を展開した際に、従来のテレビ広告と比較して投資に見合った成果が得られたのか？</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endParaRPr kumimoji="1" lang="en-US" altLang="ja-JP" sz="1600" dirty="0" smtClean="0"/>
                    </a:p>
                    <a:p>
                      <a:endParaRPr kumimoji="1" lang="en-US" altLang="ja-JP" sz="1600" dirty="0" smtClean="0"/>
                    </a:p>
                    <a:p>
                      <a:pPr algn="ctr"/>
                      <a:endParaRPr kumimoji="1" lang="ja-JP" altLang="en-US" sz="1600" dirty="0"/>
                    </a:p>
                  </a:txBody>
                  <a:tcPr>
                    <a:lnL w="12700" cap="flat" cmpd="sng" algn="ctr">
                      <a:solidFill>
                        <a:schemeClr val="tx1"/>
                      </a:solidFill>
                      <a:prstDash val="solid"/>
                      <a:round/>
                      <a:headEnd type="none" w="med" len="med"/>
                      <a:tailEnd type="none" w="med" len="med"/>
                    </a:lnL>
                    <a:lnBlToTr w="12700" cap="flat" cmpd="sng" algn="ctr">
                      <a:solidFill>
                        <a:schemeClr val="tx1"/>
                      </a:solidFill>
                      <a:prstDash val="solid"/>
                      <a:round/>
                      <a:headEnd type="none" w="med" len="med"/>
                      <a:tailEnd type="none" w="med" len="med"/>
                    </a:lnBlToTr>
                  </a:tcPr>
                </a:tc>
                <a:tc>
                  <a:txBody>
                    <a:bodyPr/>
                    <a:lstStyle/>
                    <a:p>
                      <a:r>
                        <a:rPr kumimoji="1" lang="ja-JP" altLang="en-US" sz="1600" dirty="0" smtClean="0"/>
                        <a:t>カルビーからお願いした実行例がないため、検証していない。</a:t>
                      </a:r>
                      <a:endParaRPr kumimoji="1" lang="ja-JP" altLang="en-US" sz="1600" dirty="0"/>
                    </a:p>
                  </a:txBody>
                  <a:tcPr/>
                </a:tc>
                <a:tc>
                  <a:txBody>
                    <a:bodyPr/>
                    <a:lstStyle/>
                    <a:p>
                      <a:endParaRPr kumimoji="1" lang="ja-JP" altLang="en-US" sz="1600" dirty="0"/>
                    </a:p>
                  </a:txBody>
                  <a:tcPr>
                    <a:lnBlToTr w="12700" cap="flat" cmpd="sng" algn="ctr">
                      <a:solidFill>
                        <a:schemeClr val="tx1"/>
                      </a:solidFill>
                      <a:prstDash val="solid"/>
                      <a:round/>
                      <a:headEnd type="none" w="med" len="med"/>
                      <a:tailEnd type="none" w="med" len="med"/>
                    </a:lnBlToTr>
                  </a:tcPr>
                </a:tc>
              </a:tr>
              <a:tr h="576064">
                <a:tc>
                  <a:txBody>
                    <a:bodyPr/>
                    <a:lstStyle/>
                    <a:p>
                      <a:r>
                        <a:rPr kumimoji="1" lang="ja-JP" altLang="en-US" sz="1600" dirty="0" smtClean="0"/>
                        <a:t>消費者からの反響はどうだったか？</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endParaRPr kumimoji="1" lang="ja-JP" altLang="en-US" sz="1600" dirty="0"/>
                    </a:p>
                  </a:txBody>
                  <a:tcPr>
                    <a:lnL w="12700" cap="flat" cmpd="sng" algn="ctr">
                      <a:solidFill>
                        <a:schemeClr val="tx1"/>
                      </a:solidFill>
                      <a:prstDash val="solid"/>
                      <a:round/>
                      <a:headEnd type="none" w="med" len="med"/>
                      <a:tailEnd type="none" w="med" len="med"/>
                    </a:lnL>
                    <a:lnBlToTr w="12700" cap="flat" cmpd="sng" algn="ctr">
                      <a:solidFill>
                        <a:schemeClr val="tx1"/>
                      </a:solidFill>
                      <a:prstDash val="solid"/>
                      <a:round/>
                      <a:headEnd type="none" w="med" len="med"/>
                      <a:tailEnd type="none" w="med" len="med"/>
                    </a:lnBlToTr>
                  </a:tcPr>
                </a:tc>
                <a:tc>
                  <a:txBody>
                    <a:bodyPr/>
                    <a:lstStyle/>
                    <a:p>
                      <a:r>
                        <a:rPr kumimoji="1" lang="ja-JP" altLang="en-US" sz="1600" dirty="0" smtClean="0"/>
                        <a:t>商品コンセプトが受け入れられると考えている。</a:t>
                      </a:r>
                      <a:endParaRPr kumimoji="1" lang="ja-JP" altLang="en-US" sz="1600" dirty="0"/>
                    </a:p>
                  </a:txBody>
                  <a:tcPr/>
                </a:tc>
                <a:tc>
                  <a:txBody>
                    <a:bodyPr/>
                    <a:lstStyle/>
                    <a:p>
                      <a:endParaRPr kumimoji="1" lang="ja-JP" altLang="en-US" sz="1600" dirty="0"/>
                    </a:p>
                  </a:txBody>
                  <a:tcPr>
                    <a:lnBlToTr w="12700" cap="flat" cmpd="sng" algn="ctr">
                      <a:solidFill>
                        <a:schemeClr val="tx1"/>
                      </a:solidFill>
                      <a:prstDash val="solid"/>
                      <a:round/>
                      <a:headEnd type="none" w="med" len="med"/>
                      <a:tailEnd type="none" w="med" len="med"/>
                    </a:lnBlToTr>
                  </a:tcPr>
                </a:tc>
              </a:tr>
              <a:tr h="965177">
                <a:tc>
                  <a:txBody>
                    <a:bodyPr/>
                    <a:lstStyle/>
                    <a:p>
                      <a:r>
                        <a:rPr kumimoji="1" lang="en-US" altLang="ja-JP" sz="1600" dirty="0" smtClean="0"/>
                        <a:t>PP</a:t>
                      </a:r>
                      <a:r>
                        <a:rPr kumimoji="1" lang="ja-JP" altLang="en-US" sz="1600" dirty="0" smtClean="0"/>
                        <a:t>はテレビ広告に対して代替案となりえると考えているが、宣伝効果にどのような違いを感じたか？</a:t>
                      </a:r>
                      <a:endParaRPr kumimoji="1" lang="ja-JP" altLang="en-US" sz="1600" dirty="0"/>
                    </a:p>
                  </a:txBody>
                  <a:tcPr>
                    <a:lnR w="12700" cap="flat" cmpd="sng" algn="ctr">
                      <a:solidFill>
                        <a:schemeClr val="tx1"/>
                      </a:solidFill>
                      <a:prstDash val="solid"/>
                      <a:round/>
                      <a:headEnd type="none" w="med" len="med"/>
                      <a:tailEnd type="none" w="med" len="med"/>
                    </a:lnR>
                  </a:tcPr>
                </a:tc>
                <a:tc>
                  <a:txBody>
                    <a:bodyPr/>
                    <a:lstStyle/>
                    <a:p>
                      <a:r>
                        <a:rPr kumimoji="1" lang="ja-JP" altLang="en-US" sz="1600" dirty="0" smtClean="0"/>
                        <a:t>当社は</a:t>
                      </a:r>
                      <a:r>
                        <a:rPr kumimoji="1" lang="en-US" altLang="ja-JP" sz="1600" dirty="0" smtClean="0"/>
                        <a:t>TVCM</a:t>
                      </a:r>
                      <a:r>
                        <a:rPr kumimoji="1" lang="ja-JP" altLang="en-US" sz="1600" dirty="0" err="1" smtClean="0"/>
                        <a:t>、</a:t>
                      </a:r>
                      <a:r>
                        <a:rPr kumimoji="1" lang="ja-JP" altLang="en-US" sz="1600" dirty="0" smtClean="0"/>
                        <a:t>Ｗｅｂ、雑誌広告、交通広告などを中心に広告活動を行っており、プロダクトプレイスメントを積極的には行っていない。</a:t>
                      </a:r>
                      <a:endParaRPr kumimoji="1" lang="ja-JP" altLang="en-US" sz="1600" dirty="0"/>
                    </a:p>
                  </a:txBody>
                  <a:tcPr>
                    <a:lnL w="12700" cap="flat" cmpd="sng" algn="ctr">
                      <a:solidFill>
                        <a:schemeClr val="tx1"/>
                      </a:solidFill>
                      <a:prstDash val="solid"/>
                      <a:round/>
                      <a:headEnd type="none" w="med" len="med"/>
                      <a:tailEnd type="none" w="med" len="med"/>
                    </a:lnL>
                  </a:tcPr>
                </a:tc>
                <a:tc>
                  <a:txBody>
                    <a:bodyPr/>
                    <a:lstStyle/>
                    <a:p>
                      <a:r>
                        <a:rPr kumimoji="1" lang="ja-JP" altLang="en-US" sz="1600" dirty="0" smtClean="0"/>
                        <a:t>商品への問い合わせ増加、ホームページのアクセス数の増加。レピュテーションのアップ</a:t>
                      </a:r>
                      <a:endParaRPr kumimoji="1" lang="en-US" altLang="ja-JP" sz="1600" dirty="0" smtClean="0"/>
                    </a:p>
                    <a:p>
                      <a:r>
                        <a:rPr kumimoji="1" lang="ja-JP" altLang="en-US" sz="1600" dirty="0" smtClean="0"/>
                        <a:t>ＣＭに対して、ターゲットを絞り込みやすい。</a:t>
                      </a:r>
                      <a:endParaRPr kumimoji="1" lang="ja-JP" altLang="en-US" sz="1600" dirty="0"/>
                    </a:p>
                  </a:txBody>
                  <a:tcPr/>
                </a:tc>
                <a:tc>
                  <a:txBody>
                    <a:bodyPr/>
                    <a:lstStyle/>
                    <a:p>
                      <a:r>
                        <a:rPr kumimoji="1" lang="ja-JP" altLang="en-US" sz="1600" dirty="0" smtClean="0"/>
                        <a:t>プロダクトプレイスメントを積極的に行っているわけではないので答えられない。</a:t>
                      </a:r>
                      <a:endParaRPr kumimoji="1" lang="ja-JP" altLang="en-US" sz="1600" dirty="0"/>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インタビュー調査から</a:t>
            </a:r>
            <a:endParaRPr kumimoji="1" lang="ja-JP" altLang="en-US" dirty="0"/>
          </a:p>
        </p:txBody>
      </p:sp>
      <p:sp>
        <p:nvSpPr>
          <p:cNvPr id="3" name="コンテンツ プレースホルダ 2"/>
          <p:cNvSpPr>
            <a:spLocks noGrp="1"/>
          </p:cNvSpPr>
          <p:nvPr>
            <p:ph idx="1"/>
          </p:nvPr>
        </p:nvSpPr>
        <p:spPr>
          <a:xfrm>
            <a:off x="467544" y="1412777"/>
            <a:ext cx="8229600" cy="3744416"/>
          </a:xfrm>
        </p:spPr>
        <p:txBody>
          <a:bodyPr/>
          <a:lstStyle/>
          <a:p>
            <a:pPr>
              <a:buNone/>
            </a:pPr>
            <a:r>
              <a:rPr kumimoji="1" lang="ja-JP" altLang="en-US" dirty="0" smtClean="0"/>
              <a:t>・</a:t>
            </a:r>
            <a:r>
              <a:rPr kumimoji="1" lang="ja-JP" altLang="en-US" dirty="0" smtClean="0">
                <a:solidFill>
                  <a:srgbClr val="FF7C80"/>
                </a:solidFill>
              </a:rPr>
              <a:t>ブランドイメージとストーリーに親和性がある</a:t>
            </a:r>
            <a:r>
              <a:rPr kumimoji="1" lang="ja-JP" altLang="en-US" dirty="0" smtClean="0"/>
              <a:t>こと、商品ブランドが獲得したいターゲット層が作品を視聴するターゲットにマッチしていること、が前提になる。</a:t>
            </a:r>
            <a:endParaRPr lang="en-US" altLang="ja-JP" dirty="0" smtClean="0"/>
          </a:p>
          <a:p>
            <a:pPr>
              <a:buNone/>
            </a:pPr>
            <a:r>
              <a:rPr kumimoji="1" lang="ja-JP" altLang="en-US" dirty="0" smtClean="0"/>
              <a:t>・</a:t>
            </a:r>
            <a:r>
              <a:rPr kumimoji="1" lang="ja-JP" altLang="en-US" dirty="0" smtClean="0">
                <a:solidFill>
                  <a:srgbClr val="FF7C80"/>
                </a:solidFill>
              </a:rPr>
              <a:t>映画の内容と当社の商品計画があった</a:t>
            </a:r>
            <a:r>
              <a:rPr kumimoji="1" lang="ja-JP" altLang="en-US" dirty="0" smtClean="0"/>
              <a:t>ために実行した。</a:t>
            </a:r>
            <a:endParaRPr kumimoji="1" lang="en-US" altLang="ja-JP" dirty="0" smtClean="0"/>
          </a:p>
          <a:p>
            <a:endParaRPr kumimoji="1" lang="ja-JP" altLang="en-US" dirty="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dirty="0"/>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22</a:t>
            </a:fld>
            <a:endParaRPr kumimoji="1" lang="ja-JP" altLang="en-US"/>
          </a:p>
        </p:txBody>
      </p:sp>
      <p:sp>
        <p:nvSpPr>
          <p:cNvPr id="6" name="角丸四角形 5"/>
          <p:cNvSpPr/>
          <p:nvPr/>
        </p:nvSpPr>
        <p:spPr>
          <a:xfrm>
            <a:off x="395536" y="4581128"/>
            <a:ext cx="8208912" cy="1728192"/>
          </a:xfrm>
          <a:prstGeom prst="roundRect">
            <a:avLst/>
          </a:prstGeom>
          <a:solidFill>
            <a:srgbClr val="FFFF99"/>
          </a:solidFill>
          <a:ln w="19050">
            <a:solidFill>
              <a:srgbClr val="AFD3FF"/>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800" dirty="0" smtClean="0"/>
              <a:t>企業はブランドイメージと、</a:t>
            </a:r>
            <a:endParaRPr kumimoji="1" lang="en-US" altLang="ja-JP" sz="2800" dirty="0" smtClean="0"/>
          </a:p>
          <a:p>
            <a:pPr algn="ctr"/>
            <a:r>
              <a:rPr kumimoji="1" lang="ja-JP" altLang="en-US" sz="2800" dirty="0" smtClean="0"/>
              <a:t>ストーリーがマッチしていると判断し、</a:t>
            </a:r>
            <a:endParaRPr kumimoji="1" lang="en-US" altLang="ja-JP" sz="2800" dirty="0" smtClean="0"/>
          </a:p>
          <a:p>
            <a:pPr algn="ctr"/>
            <a:r>
              <a:rPr kumimoji="1" lang="ja-JP" altLang="en-US" sz="2800" dirty="0" smtClean="0"/>
              <a:t>その前提の中で展開している</a:t>
            </a:r>
            <a:endParaRPr kumimoji="1" lang="en-US" altLang="ja-JP"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仮説の導出①</a:t>
            </a:r>
            <a:r>
              <a:rPr kumimoji="1" lang="en-US" altLang="ja-JP" dirty="0" smtClean="0"/>
              <a:t>[</a:t>
            </a:r>
            <a:r>
              <a:rPr kumimoji="1" lang="ja-JP" altLang="en-US" dirty="0" smtClean="0"/>
              <a:t>学術的</a:t>
            </a:r>
            <a:r>
              <a:rPr kumimoji="1" lang="en-US" altLang="ja-JP" dirty="0" smtClean="0"/>
              <a:t>]</a:t>
            </a:r>
            <a:endParaRPr kumimoji="1" lang="ja-JP" altLang="en-US" dirty="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23</a:t>
            </a:fld>
            <a:endParaRPr kumimoji="1" lang="ja-JP" altLang="en-US"/>
          </a:p>
        </p:txBody>
      </p:sp>
      <p:grpSp>
        <p:nvGrpSpPr>
          <p:cNvPr id="10" name="グループ化 9"/>
          <p:cNvGrpSpPr/>
          <p:nvPr/>
        </p:nvGrpSpPr>
        <p:grpSpPr>
          <a:xfrm>
            <a:off x="539552" y="1628800"/>
            <a:ext cx="8064896" cy="1512169"/>
            <a:chOff x="539552" y="980728"/>
            <a:chExt cx="8064896" cy="1224136"/>
          </a:xfrm>
        </p:grpSpPr>
        <p:sp>
          <p:nvSpPr>
            <p:cNvPr id="6" name="角丸四角形 5"/>
            <p:cNvSpPr/>
            <p:nvPr/>
          </p:nvSpPr>
          <p:spPr>
            <a:xfrm>
              <a:off x="539552" y="980728"/>
              <a:ext cx="8064896" cy="1224136"/>
            </a:xfrm>
            <a:prstGeom prst="roundRect">
              <a:avLst/>
            </a:prstGeom>
            <a:solidFill>
              <a:srgbClr val="FFFF99"/>
            </a:solidFill>
            <a:ln w="28575">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「広告の物語は、一般的な物語構造を土台とし、その中に多様な方法でブランドに関する知識の挿入・埋め込み・統合を行うという特質がある。」</a:t>
              </a:r>
              <a:endParaRPr kumimoji="1" lang="ja-JP" altLang="en-US" dirty="0">
                <a:solidFill>
                  <a:schemeClr val="tx1"/>
                </a:solidFill>
              </a:endParaRPr>
            </a:p>
          </p:txBody>
        </p:sp>
        <p:sp>
          <p:nvSpPr>
            <p:cNvPr id="7" name="テキスト ボックス 6"/>
            <p:cNvSpPr txBox="1"/>
            <p:nvPr/>
          </p:nvSpPr>
          <p:spPr>
            <a:xfrm>
              <a:off x="5868144" y="1916833"/>
              <a:ext cx="2304256" cy="205551"/>
            </a:xfrm>
            <a:prstGeom prst="rect">
              <a:avLst/>
            </a:prstGeom>
            <a:noFill/>
          </p:spPr>
          <p:txBody>
            <a:bodyPr wrap="square" rtlCol="0">
              <a:spAutoFit/>
            </a:bodyPr>
            <a:lstStyle/>
            <a:p>
              <a:endParaRPr kumimoji="1" lang="ja-JP" altLang="en-US" sz="1050" dirty="0"/>
            </a:p>
          </p:txBody>
        </p:sp>
      </p:grpSp>
      <p:sp>
        <p:nvSpPr>
          <p:cNvPr id="12" name="正方形/長方形 11"/>
          <p:cNvSpPr/>
          <p:nvPr/>
        </p:nvSpPr>
        <p:spPr>
          <a:xfrm>
            <a:off x="899592" y="1484784"/>
            <a:ext cx="3096344" cy="360040"/>
          </a:xfrm>
          <a:prstGeom prst="rect">
            <a:avLst/>
          </a:prstGeom>
          <a:solidFill>
            <a:schemeClr val="accent6">
              <a:lumMod val="40000"/>
              <a:lumOff val="60000"/>
            </a:schemeClr>
          </a:solidFill>
          <a:ln>
            <a:solidFill>
              <a:schemeClr val="accent6">
                <a:lumMod val="60000"/>
                <a:lumOff val="40000"/>
              </a:schemeClr>
            </a:solidFill>
          </a:ln>
        </p:spPr>
        <p:style>
          <a:lnRef idx="1">
            <a:schemeClr val="accent1"/>
          </a:lnRef>
          <a:fillRef idx="2">
            <a:schemeClr val="accent1"/>
          </a:fillRef>
          <a:effectRef idx="1">
            <a:schemeClr val="accent1"/>
          </a:effectRef>
          <a:fontRef idx="minor">
            <a:schemeClr val="dk1"/>
          </a:fontRef>
        </p:style>
        <p:txBody>
          <a:bodyPr rtlCol="0" anchor="ctr"/>
          <a:lstStyle/>
          <a:p>
            <a:r>
              <a:rPr lang="en-US" altLang="ja-JP" b="1" dirty="0" smtClean="0"/>
              <a:t>『</a:t>
            </a:r>
            <a:r>
              <a:rPr lang="ja-JP" altLang="en-US" b="1" dirty="0" smtClean="0"/>
              <a:t>物語論の情報学序説</a:t>
            </a:r>
            <a:r>
              <a:rPr lang="en-US" altLang="ja-JP" b="1" dirty="0" smtClean="0"/>
              <a:t>』</a:t>
            </a:r>
            <a:r>
              <a:rPr lang="ja-JP" altLang="en-US" b="1" dirty="0" smtClean="0"/>
              <a:t>より</a:t>
            </a:r>
            <a:endParaRPr lang="ja-JP" altLang="en-US" b="1" dirty="0"/>
          </a:p>
        </p:txBody>
      </p:sp>
      <p:sp>
        <p:nvSpPr>
          <p:cNvPr id="14" name="テキスト ボックス 13"/>
          <p:cNvSpPr txBox="1"/>
          <p:nvPr/>
        </p:nvSpPr>
        <p:spPr>
          <a:xfrm>
            <a:off x="1331640" y="3356992"/>
            <a:ext cx="6750566" cy="646331"/>
          </a:xfrm>
          <a:prstGeom prst="rect">
            <a:avLst/>
          </a:prstGeom>
          <a:noFill/>
        </p:spPr>
        <p:txBody>
          <a:bodyPr wrap="none" rtlCol="0">
            <a:spAutoFit/>
          </a:bodyPr>
          <a:lstStyle/>
          <a:p>
            <a:r>
              <a:rPr kumimoji="1" lang="ja-JP" altLang="en-US" dirty="0" smtClean="0"/>
              <a:t>ストーリーは、消費者に対して、ブランドに関する知識を植え付けて、</a:t>
            </a:r>
            <a:endParaRPr kumimoji="1" lang="en-US" altLang="ja-JP" dirty="0" smtClean="0"/>
          </a:p>
          <a:p>
            <a:r>
              <a:rPr lang="ja-JP" altLang="en-US" dirty="0" smtClean="0"/>
              <a:t>ブランドのイメージを構築する性質がある。</a:t>
            </a:r>
            <a:endParaRPr kumimoji="1" lang="ja-JP" altLang="en-US" dirty="0"/>
          </a:p>
        </p:txBody>
      </p:sp>
      <p:sp>
        <p:nvSpPr>
          <p:cNvPr id="16" name="円/楕円 15"/>
          <p:cNvSpPr/>
          <p:nvPr/>
        </p:nvSpPr>
        <p:spPr>
          <a:xfrm>
            <a:off x="611560" y="4365104"/>
            <a:ext cx="2016224" cy="1008112"/>
          </a:xfrm>
          <a:prstGeom prst="ellipse">
            <a:avLst/>
          </a:prstGeom>
          <a:solidFill>
            <a:schemeClr val="accent6">
              <a:lumMod val="40000"/>
              <a:lumOff val="60000"/>
            </a:schemeClr>
          </a:solidFill>
          <a:ln>
            <a:noFill/>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広告の</a:t>
            </a:r>
            <a:endParaRPr kumimoji="1" lang="en-US" altLang="ja-JP" dirty="0" smtClean="0"/>
          </a:p>
          <a:p>
            <a:pPr algn="ctr"/>
            <a:r>
              <a:rPr kumimoji="1" lang="ja-JP" altLang="en-US" dirty="0" smtClean="0"/>
              <a:t>ストーリーのイメージ</a:t>
            </a:r>
            <a:endParaRPr kumimoji="1" lang="ja-JP" altLang="en-US" dirty="0"/>
          </a:p>
        </p:txBody>
      </p:sp>
      <p:sp>
        <p:nvSpPr>
          <p:cNvPr id="17" name="円/楕円 16"/>
          <p:cNvSpPr/>
          <p:nvPr/>
        </p:nvSpPr>
        <p:spPr>
          <a:xfrm>
            <a:off x="3563888" y="4365104"/>
            <a:ext cx="2016224" cy="1008112"/>
          </a:xfrm>
          <a:prstGeom prst="ellipse">
            <a:avLst/>
          </a:prstGeom>
          <a:solidFill>
            <a:srgbClr val="CCCCFF"/>
          </a:solidFill>
          <a:ln>
            <a:solidFill>
              <a:schemeClr val="accent4">
                <a:lumMod val="40000"/>
                <a:lumOff val="60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smtClean="0"/>
              <a:t>企業が作りたいブランドイメージ</a:t>
            </a:r>
            <a:endParaRPr kumimoji="1" lang="ja-JP" altLang="en-US" dirty="0"/>
          </a:p>
        </p:txBody>
      </p:sp>
      <p:sp>
        <p:nvSpPr>
          <p:cNvPr id="18" name="テキスト ボックス 17"/>
          <p:cNvSpPr txBox="1"/>
          <p:nvPr/>
        </p:nvSpPr>
        <p:spPr>
          <a:xfrm>
            <a:off x="2699792" y="4077072"/>
            <a:ext cx="798617" cy="1569660"/>
          </a:xfrm>
          <a:prstGeom prst="rect">
            <a:avLst/>
          </a:prstGeom>
          <a:noFill/>
        </p:spPr>
        <p:txBody>
          <a:bodyPr wrap="square" rtlCol="0">
            <a:spAutoFit/>
          </a:bodyPr>
          <a:lstStyle/>
          <a:p>
            <a:r>
              <a:rPr kumimoji="1" lang="ja-JP" altLang="en-US" sz="9600" dirty="0" smtClean="0"/>
              <a:t>≠</a:t>
            </a:r>
            <a:endParaRPr kumimoji="1" lang="ja-JP" altLang="en-US" sz="9600" dirty="0"/>
          </a:p>
        </p:txBody>
      </p:sp>
      <p:sp>
        <p:nvSpPr>
          <p:cNvPr id="19" name="右矢印 18"/>
          <p:cNvSpPr/>
          <p:nvPr/>
        </p:nvSpPr>
        <p:spPr>
          <a:xfrm>
            <a:off x="5796136" y="4293096"/>
            <a:ext cx="432048" cy="1152128"/>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6372200" y="4365104"/>
            <a:ext cx="2403222" cy="1200329"/>
          </a:xfrm>
          <a:prstGeom prst="rect">
            <a:avLst/>
          </a:prstGeom>
          <a:noFill/>
        </p:spPr>
        <p:txBody>
          <a:bodyPr wrap="none" rtlCol="0">
            <a:spAutoFit/>
          </a:bodyPr>
          <a:lstStyle/>
          <a:p>
            <a:r>
              <a:rPr kumimoji="1" lang="ja-JP" altLang="en-US" dirty="0" smtClean="0"/>
              <a:t>消費者の中に、企業が</a:t>
            </a:r>
            <a:endParaRPr kumimoji="1" lang="en-US" altLang="ja-JP" dirty="0" smtClean="0"/>
          </a:p>
          <a:p>
            <a:r>
              <a:rPr lang="ja-JP" altLang="en-US" dirty="0" smtClean="0"/>
              <a:t>作りたいイメージとは</a:t>
            </a:r>
            <a:endParaRPr lang="en-US" altLang="ja-JP" dirty="0" smtClean="0"/>
          </a:p>
          <a:p>
            <a:r>
              <a:rPr lang="ja-JP" altLang="en-US" dirty="0" smtClean="0"/>
              <a:t>違う</a:t>
            </a:r>
            <a:r>
              <a:rPr kumimoji="1" lang="ja-JP" altLang="en-US" dirty="0" smtClean="0"/>
              <a:t>ブランドイメージが</a:t>
            </a:r>
            <a:endParaRPr kumimoji="1" lang="en-US" altLang="ja-JP" dirty="0" smtClean="0"/>
          </a:p>
          <a:p>
            <a:r>
              <a:rPr kumimoji="1" lang="ja-JP" altLang="en-US" dirty="0" smtClean="0"/>
              <a:t>構築されてしまう</a:t>
            </a:r>
            <a:endParaRPr kumimoji="1" lang="ja-JP"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24</a:t>
            </a:fld>
            <a:endParaRPr kumimoji="1" lang="ja-JP" altLang="en-US"/>
          </a:p>
        </p:txBody>
      </p:sp>
      <p:sp>
        <p:nvSpPr>
          <p:cNvPr id="5" name="正方形/長方形 4"/>
          <p:cNvSpPr/>
          <p:nvPr/>
        </p:nvSpPr>
        <p:spPr>
          <a:xfrm>
            <a:off x="1115616" y="332656"/>
            <a:ext cx="6984776"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実務的、学術的、双方の視点から考察した結果、企業が考えている</a:t>
            </a:r>
            <a:endParaRPr kumimoji="1" lang="en-US" altLang="ja-JP" dirty="0" smtClean="0"/>
          </a:p>
          <a:p>
            <a:pPr algn="ctr"/>
            <a:r>
              <a:rPr lang="ja-JP" altLang="en-US" dirty="0" smtClean="0"/>
              <a:t>ブランドイメージと</a:t>
            </a:r>
            <a:r>
              <a:rPr lang="en-US" altLang="ja-JP" dirty="0" smtClean="0"/>
              <a:t>PP</a:t>
            </a:r>
            <a:r>
              <a:rPr lang="ja-JP" altLang="en-US" dirty="0" smtClean="0"/>
              <a:t>で展開されるストーリー性が</a:t>
            </a:r>
            <a:endParaRPr lang="en-US" altLang="ja-JP" dirty="0" smtClean="0"/>
          </a:p>
          <a:p>
            <a:pPr algn="ctr"/>
            <a:r>
              <a:rPr lang="ja-JP" altLang="en-US" dirty="0" smtClean="0"/>
              <a:t>マッチしていることが重要になる</a:t>
            </a:r>
            <a:endParaRPr lang="en-US" altLang="ja-JP" dirty="0" smtClean="0"/>
          </a:p>
        </p:txBody>
      </p:sp>
      <p:sp>
        <p:nvSpPr>
          <p:cNvPr id="6" name="円/楕円 5"/>
          <p:cNvSpPr/>
          <p:nvPr/>
        </p:nvSpPr>
        <p:spPr>
          <a:xfrm>
            <a:off x="1259632" y="2276872"/>
            <a:ext cx="2016224" cy="100811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3200" dirty="0" smtClean="0"/>
              <a:t>企業</a:t>
            </a:r>
            <a:endParaRPr kumimoji="1" lang="ja-JP" altLang="en-US" sz="3200" dirty="0"/>
          </a:p>
        </p:txBody>
      </p:sp>
      <p:sp>
        <p:nvSpPr>
          <p:cNvPr id="7" name="円/楕円 6"/>
          <p:cNvSpPr/>
          <p:nvPr/>
        </p:nvSpPr>
        <p:spPr>
          <a:xfrm>
            <a:off x="5436096" y="2276872"/>
            <a:ext cx="2016224" cy="100811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smtClean="0"/>
              <a:t>消費者</a:t>
            </a:r>
            <a:endParaRPr kumimoji="1" lang="ja-JP" altLang="en-US" sz="3200" dirty="0"/>
          </a:p>
        </p:txBody>
      </p:sp>
      <p:sp>
        <p:nvSpPr>
          <p:cNvPr id="8" name="テキスト ボックス 7"/>
          <p:cNvSpPr txBox="1"/>
          <p:nvPr/>
        </p:nvSpPr>
        <p:spPr>
          <a:xfrm>
            <a:off x="3635896" y="1988840"/>
            <a:ext cx="1440160" cy="1569660"/>
          </a:xfrm>
          <a:prstGeom prst="rect">
            <a:avLst/>
          </a:prstGeom>
          <a:noFill/>
        </p:spPr>
        <p:txBody>
          <a:bodyPr wrap="square" rtlCol="0">
            <a:spAutoFit/>
          </a:bodyPr>
          <a:lstStyle/>
          <a:p>
            <a:r>
              <a:rPr kumimoji="1" lang="ja-JP" altLang="en-US" sz="9600" dirty="0" smtClean="0">
                <a:solidFill>
                  <a:schemeClr val="tx2">
                    <a:lumMod val="60000"/>
                    <a:lumOff val="40000"/>
                  </a:schemeClr>
                </a:solidFill>
              </a:rPr>
              <a:t>＝</a:t>
            </a:r>
            <a:endParaRPr kumimoji="1" lang="ja-JP" altLang="en-US" sz="9600" dirty="0">
              <a:solidFill>
                <a:schemeClr val="tx2">
                  <a:lumMod val="60000"/>
                  <a:lumOff val="40000"/>
                </a:schemeClr>
              </a:solidFill>
            </a:endParaRPr>
          </a:p>
        </p:txBody>
      </p:sp>
      <p:sp>
        <p:nvSpPr>
          <p:cNvPr id="9" name="テキスト ボックス 8"/>
          <p:cNvSpPr txBox="1"/>
          <p:nvPr/>
        </p:nvSpPr>
        <p:spPr>
          <a:xfrm>
            <a:off x="1187624" y="1628800"/>
            <a:ext cx="6473247" cy="369332"/>
          </a:xfrm>
          <a:prstGeom prst="rect">
            <a:avLst/>
          </a:prstGeom>
          <a:noFill/>
        </p:spPr>
        <p:txBody>
          <a:bodyPr wrap="none" rtlCol="0">
            <a:spAutoFit/>
          </a:bodyPr>
          <a:lstStyle/>
          <a:p>
            <a:r>
              <a:rPr kumimoji="1" lang="ja-JP" altLang="en-US" dirty="0" smtClean="0"/>
              <a:t>ブランドイメージとストーリーがマッチしているかどうかの判断基準</a:t>
            </a:r>
            <a:endParaRPr kumimoji="1" lang="ja-JP" altLang="en-US" dirty="0"/>
          </a:p>
        </p:txBody>
      </p:sp>
      <p:pic>
        <p:nvPicPr>
          <p:cNvPr id="70665" name="Picture 9" descr="C:\Documents and Settings\bm0901322\Local Settings\Temporary Internet Files\Content.IE5\GBSZA109\MC900434859[1].png"/>
          <p:cNvPicPr>
            <a:picLocks noChangeAspect="1" noChangeArrowheads="1"/>
          </p:cNvPicPr>
          <p:nvPr/>
        </p:nvPicPr>
        <p:blipFill>
          <a:blip r:embed="rId2" cstate="print"/>
          <a:srcRect/>
          <a:stretch>
            <a:fillRect/>
          </a:stretch>
        </p:blipFill>
        <p:spPr bwMode="auto">
          <a:xfrm>
            <a:off x="3635896" y="3068960"/>
            <a:ext cx="1714500" cy="1714500"/>
          </a:xfrm>
          <a:prstGeom prst="rect">
            <a:avLst/>
          </a:prstGeom>
          <a:noFill/>
        </p:spPr>
      </p:pic>
      <p:sp>
        <p:nvSpPr>
          <p:cNvPr id="18" name="角丸四角形 17"/>
          <p:cNvSpPr/>
          <p:nvPr/>
        </p:nvSpPr>
        <p:spPr>
          <a:xfrm>
            <a:off x="323528" y="4797152"/>
            <a:ext cx="8496944" cy="1584176"/>
          </a:xfrm>
          <a:prstGeom prst="roundRect">
            <a:avLst/>
          </a:prstGeom>
          <a:solidFill>
            <a:srgbClr val="DBD9F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ja-JP" altLang="en-US" sz="2800" dirty="0" smtClean="0">
                <a:solidFill>
                  <a:schemeClr val="tx1"/>
                </a:solidFill>
              </a:rPr>
              <a:t>企業側からみた場合だけではなく、消費者側から見たときにもブランドイメージとストーリーがマッチする必要がある</a:t>
            </a:r>
            <a:endParaRPr lang="ja-JP" altLang="en-US" sz="2800" dirty="0">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タイトル 4"/>
          <p:cNvSpPr>
            <a:spLocks noGrp="1"/>
          </p:cNvSpPr>
          <p:nvPr>
            <p:ph type="title"/>
          </p:nvPr>
        </p:nvSpPr>
        <p:spPr/>
        <p:txBody>
          <a:bodyPr/>
          <a:lstStyle/>
          <a:p>
            <a:endParaRPr lang="ja-JP" altLang="en-US" smtClean="0"/>
          </a:p>
        </p:txBody>
      </p:sp>
      <p:sp>
        <p:nvSpPr>
          <p:cNvPr id="20483" name="コンテンツ プレースホルダ 5"/>
          <p:cNvSpPr>
            <a:spLocks noGrp="1"/>
          </p:cNvSpPr>
          <p:nvPr>
            <p:ph idx="1"/>
          </p:nvPr>
        </p:nvSpPr>
        <p:spPr/>
        <p:txBody>
          <a:bodyPr/>
          <a:lstStyle/>
          <a:p>
            <a:r>
              <a:rPr lang="ja-JP" altLang="en-US" dirty="0" smtClean="0"/>
              <a:t>広告効果プロセス</a:t>
            </a:r>
          </a:p>
        </p:txBody>
      </p:sp>
      <p:sp>
        <p:nvSpPr>
          <p:cNvPr id="20484" name="日付プレースホルダ 2"/>
          <p:cNvSpPr>
            <a:spLocks noGrp="1"/>
          </p:cNvSpPr>
          <p:nvPr>
            <p:ph type="dt" sz="quarter" idx="10"/>
          </p:nvPr>
        </p:nvSpPr>
        <p:spPr>
          <a:noFill/>
        </p:spPr>
        <p:txBody>
          <a:bodyPr/>
          <a:lstStyle/>
          <a:p>
            <a:fld id="{AD16567D-1924-4E80-AC0D-209DE9FF4DD6}" type="datetime1">
              <a:rPr lang="ja-JP" altLang="en-US" smtClean="0">
                <a:latin typeface="Times New Roman" pitchFamily="18" charset="0"/>
                <a:ea typeface="ＭＳ Ｐゴシック" pitchFamily="50" charset="-128"/>
              </a:rPr>
              <a:pPr/>
              <a:t>2011/12/18</a:t>
            </a:fld>
            <a:endParaRPr lang="en-US" altLang="ja-JP" smtClean="0">
              <a:latin typeface="Times New Roman" pitchFamily="18" charset="0"/>
              <a:ea typeface="ＭＳ Ｐゴシック" pitchFamily="50" charset="-128"/>
            </a:endParaRPr>
          </a:p>
        </p:txBody>
      </p:sp>
      <p:sp>
        <p:nvSpPr>
          <p:cNvPr id="20485" name="スライド番号プレースホルダ 3"/>
          <p:cNvSpPr>
            <a:spLocks noGrp="1"/>
          </p:cNvSpPr>
          <p:nvPr>
            <p:ph type="sldNum" sz="quarter" idx="11"/>
          </p:nvPr>
        </p:nvSpPr>
        <p:spPr>
          <a:noFill/>
        </p:spPr>
        <p:txBody>
          <a:bodyPr/>
          <a:lstStyle/>
          <a:p>
            <a:fld id="{CBA99FE8-25D3-40CB-9248-5A15F1FF8E30}" type="slidenum">
              <a:rPr lang="en-US" altLang="ja-JP" smtClean="0">
                <a:latin typeface="ＭＳ Ｐゴシック" pitchFamily="50" charset="-128"/>
                <a:ea typeface="ＭＳ Ｐゴシック" pitchFamily="50" charset="-128"/>
              </a:rPr>
              <a:pPr/>
              <a:t>25</a:t>
            </a:fld>
            <a:endParaRPr lang="en-US" altLang="ja-JP" smtClean="0">
              <a:latin typeface="ＭＳ Ｐゴシック" pitchFamily="50" charset="-128"/>
              <a:ea typeface="ＭＳ Ｐゴシック" pitchFamily="50" charset="-128"/>
            </a:endParaRPr>
          </a:p>
        </p:txBody>
      </p:sp>
      <p:graphicFrame>
        <p:nvGraphicFramePr>
          <p:cNvPr id="8" name="図表 7"/>
          <p:cNvGraphicFramePr/>
          <p:nvPr>
            <p:extLst>
              <p:ext uri="{D42A27DB-BD31-4B8C-83A1-F6EECF244321}">
                <p14:modId xmlns:p14="http://schemas.microsoft.com/office/powerpoint/2010/main" xmlns="" val="548129700"/>
              </p:ext>
            </p:extLst>
          </p:nvPr>
        </p:nvGraphicFramePr>
        <p:xfrm>
          <a:off x="323528" y="820936"/>
          <a:ext cx="7224464" cy="4696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角丸四角形 8"/>
          <p:cNvSpPr/>
          <p:nvPr/>
        </p:nvSpPr>
        <p:spPr>
          <a:xfrm>
            <a:off x="395536" y="2348880"/>
            <a:ext cx="3889375" cy="253682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grpSp>
        <p:nvGrpSpPr>
          <p:cNvPr id="13" name="グループ化 12"/>
          <p:cNvGrpSpPr/>
          <p:nvPr/>
        </p:nvGrpSpPr>
        <p:grpSpPr>
          <a:xfrm>
            <a:off x="1907703" y="5085184"/>
            <a:ext cx="7056784" cy="1440160"/>
            <a:chOff x="3389011" y="5085184"/>
            <a:chExt cx="6336704" cy="1440160"/>
          </a:xfrm>
        </p:grpSpPr>
        <p:sp>
          <p:nvSpPr>
            <p:cNvPr id="12" name="角丸四角形 11"/>
            <p:cNvSpPr/>
            <p:nvPr/>
          </p:nvSpPr>
          <p:spPr>
            <a:xfrm>
              <a:off x="3389011" y="5085184"/>
              <a:ext cx="6336704"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3453672" y="5157192"/>
              <a:ext cx="5904656" cy="1323439"/>
            </a:xfrm>
            <a:prstGeom prst="rect">
              <a:avLst/>
            </a:prstGeom>
            <a:noFill/>
          </p:spPr>
          <p:txBody>
            <a:bodyPr wrap="square" rtlCol="0">
              <a:spAutoFit/>
            </a:bodyPr>
            <a:lstStyle/>
            <a:p>
              <a:r>
                <a:rPr lang="ja-JP" altLang="ja-JP" sz="2000" dirty="0" smtClean="0">
                  <a:solidFill>
                    <a:schemeClr val="bg1"/>
                  </a:solidFill>
                </a:rPr>
                <a:t>広告効果プロセスは一連の流れであり、</a:t>
              </a:r>
              <a:endParaRPr lang="en-US" altLang="ja-JP" sz="2000" dirty="0" smtClean="0">
                <a:solidFill>
                  <a:schemeClr val="bg1"/>
                </a:solidFill>
              </a:endParaRPr>
            </a:p>
            <a:p>
              <a:r>
                <a:rPr lang="ja-JP" altLang="ja-JP" sz="2000" dirty="0" smtClean="0">
                  <a:solidFill>
                    <a:schemeClr val="bg1"/>
                  </a:solidFill>
                </a:rPr>
                <a:t>認知</a:t>
              </a:r>
              <a:r>
                <a:rPr lang="ja-JP" altLang="en-US" sz="2000" dirty="0" smtClean="0">
                  <a:solidFill>
                    <a:schemeClr val="bg1"/>
                  </a:solidFill>
                </a:rPr>
                <a:t>されることで理解・好意に発展する。</a:t>
              </a:r>
              <a:endParaRPr lang="en-US" altLang="ja-JP" sz="2000" dirty="0" smtClean="0">
                <a:solidFill>
                  <a:schemeClr val="bg1"/>
                </a:solidFill>
              </a:endParaRPr>
            </a:p>
            <a:p>
              <a:r>
                <a:rPr lang="en-US" altLang="ja-JP" sz="2000" dirty="0" smtClean="0">
                  <a:solidFill>
                    <a:schemeClr val="bg1"/>
                  </a:solidFill>
                </a:rPr>
                <a:t>PP</a:t>
              </a:r>
              <a:r>
                <a:rPr lang="ja-JP" altLang="en-US" sz="2000" dirty="0" smtClean="0">
                  <a:solidFill>
                    <a:schemeClr val="bg1"/>
                  </a:solidFill>
                </a:rPr>
                <a:t>においてはブランドが認知されていることが前提なので理解に影響を与える必要がある</a:t>
              </a:r>
              <a:endParaRPr lang="ja-JP" altLang="ja-JP" sz="2000" dirty="0">
                <a:solidFill>
                  <a:schemeClr val="bg1"/>
                </a:solidFill>
              </a:endParaRPr>
            </a:p>
          </p:txBody>
        </p:sp>
      </p:grpSp>
      <p:sp>
        <p:nvSpPr>
          <p:cNvPr id="15" name="星 5 14"/>
          <p:cNvSpPr/>
          <p:nvPr/>
        </p:nvSpPr>
        <p:spPr>
          <a:xfrm>
            <a:off x="1691680" y="2996952"/>
            <a:ext cx="1728192" cy="1368152"/>
          </a:xfrm>
          <a:prstGeom prst="star5">
            <a:avLst>
              <a:gd name="adj" fmla="val 21136"/>
              <a:gd name="hf" fmla="val 105146"/>
              <a:gd name="vf" fmla="val 110557"/>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 calcmode="lin" valueType="num">
                                      <p:cBhvr>
                                        <p:cTn id="9" dur="500" fill="hold"/>
                                        <p:tgtEl>
                                          <p:spTgt spid="15"/>
                                        </p:tgtEl>
                                        <p:attrNameLst>
                                          <p:attrName>style.rotation</p:attrName>
                                        </p:attrNameLst>
                                      </p:cBhvr>
                                      <p:tavLst>
                                        <p:tav tm="0">
                                          <p:val>
                                            <p:fltVal val="360"/>
                                          </p:val>
                                        </p:tav>
                                        <p:tav tm="100000">
                                          <p:val>
                                            <p:fltVal val="0"/>
                                          </p:val>
                                        </p:tav>
                                      </p:tavLst>
                                    </p:anim>
                                    <p:animEffect transition="in" filter="fad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850106"/>
          </a:xfrm>
        </p:spPr>
        <p:txBody>
          <a:bodyPr/>
          <a:lstStyle/>
          <a:p>
            <a:r>
              <a:rPr kumimoji="1" lang="ja-JP" altLang="en-US" dirty="0" smtClean="0"/>
              <a:t>仮説①</a:t>
            </a:r>
            <a:endParaRPr kumimoji="1" lang="ja-JP" altLang="en-US" dirty="0"/>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26</a:t>
            </a:fld>
            <a:endParaRPr kumimoji="1" lang="ja-JP" altLang="en-US"/>
          </a:p>
        </p:txBody>
      </p:sp>
      <p:sp>
        <p:nvSpPr>
          <p:cNvPr id="12" name="四角形吹き出し 11"/>
          <p:cNvSpPr/>
          <p:nvPr/>
        </p:nvSpPr>
        <p:spPr>
          <a:xfrm>
            <a:off x="323528" y="1700808"/>
            <a:ext cx="8496944" cy="2664296"/>
          </a:xfrm>
          <a:prstGeom prst="wedgeRectCallout">
            <a:avLst>
              <a:gd name="adj1" fmla="val -14664"/>
              <a:gd name="adj2" fmla="val 497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200" dirty="0" smtClean="0"/>
              <a:t>消費者からみて、ブランドイメージとストーリー性が合うことによって、広告効果プロセスの「理解」に正の効用が生じる</a:t>
            </a:r>
            <a:endParaRPr lang="ja-JP" altLang="en-US" sz="3200" dirty="0"/>
          </a:p>
        </p:txBody>
      </p:sp>
      <p:pic>
        <p:nvPicPr>
          <p:cNvPr id="70658" name="Picture 2" descr="\\6hakufsrv3\Home_H1\bc0900870\マイ ドキュメント\My Pictures\2.jpg"/>
          <p:cNvPicPr>
            <a:picLocks noChangeAspect="1" noChangeArrowheads="1"/>
          </p:cNvPicPr>
          <p:nvPr/>
        </p:nvPicPr>
        <p:blipFill>
          <a:blip r:embed="rId2" cstate="print"/>
          <a:srcRect/>
          <a:stretch>
            <a:fillRect/>
          </a:stretch>
        </p:blipFill>
        <p:spPr bwMode="auto">
          <a:xfrm>
            <a:off x="5292080" y="4492318"/>
            <a:ext cx="3212976" cy="1892086"/>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1268760"/>
            <a:ext cx="8229600" cy="4525963"/>
          </a:xfrm>
        </p:spPr>
        <p:txBody>
          <a:bodyPr/>
          <a:lstStyle/>
          <a:p>
            <a:r>
              <a:rPr kumimoji="1" lang="ja-JP" altLang="en-US" dirty="0" smtClean="0"/>
              <a:t>系１：ブランドイメージとコンテンツのストーリー性が一致すれば、広告効果プロセスの</a:t>
            </a:r>
            <a:r>
              <a:rPr lang="ja-JP" altLang="en-US" dirty="0" smtClean="0"/>
              <a:t>「理解」が上がる。</a:t>
            </a:r>
            <a:endParaRPr lang="en-US" altLang="ja-JP" dirty="0" smtClean="0"/>
          </a:p>
          <a:p>
            <a:endParaRPr kumimoji="1" lang="en-US" altLang="ja-JP" dirty="0" smtClean="0"/>
          </a:p>
          <a:p>
            <a:endParaRPr lang="en-US" altLang="ja-JP" dirty="0" smtClean="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27</a:t>
            </a:fld>
            <a:endParaRPr kumimoji="1" lang="ja-JP" altLang="en-US"/>
          </a:p>
        </p:txBody>
      </p:sp>
      <p:sp>
        <p:nvSpPr>
          <p:cNvPr id="6" name="右矢印 5"/>
          <p:cNvSpPr/>
          <p:nvPr/>
        </p:nvSpPr>
        <p:spPr>
          <a:xfrm>
            <a:off x="2051720" y="3025552"/>
            <a:ext cx="115212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3347864" y="2780928"/>
            <a:ext cx="2236510" cy="707886"/>
          </a:xfrm>
          <a:prstGeom prst="rect">
            <a:avLst/>
          </a:prstGeom>
          <a:noFill/>
        </p:spPr>
        <p:txBody>
          <a:bodyPr wrap="none" rtlCol="0">
            <a:spAutoFit/>
          </a:bodyPr>
          <a:lstStyle/>
          <a:p>
            <a:r>
              <a:rPr kumimoji="1" lang="ja-JP" altLang="en-US" sz="4000" dirty="0" smtClean="0"/>
              <a:t>因果関係</a:t>
            </a:r>
            <a:endParaRPr kumimoji="1" lang="ja-JP" altLang="en-US" sz="4000" dirty="0"/>
          </a:p>
        </p:txBody>
      </p:sp>
      <p:sp>
        <p:nvSpPr>
          <p:cNvPr id="11" name="角丸四角形 10"/>
          <p:cNvSpPr/>
          <p:nvPr/>
        </p:nvSpPr>
        <p:spPr>
          <a:xfrm>
            <a:off x="467544" y="548680"/>
            <a:ext cx="6120680" cy="50405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12" name="正方形/長方形 11"/>
          <p:cNvSpPr/>
          <p:nvPr/>
        </p:nvSpPr>
        <p:spPr>
          <a:xfrm>
            <a:off x="539552" y="548680"/>
            <a:ext cx="6008376" cy="461665"/>
          </a:xfrm>
          <a:prstGeom prst="rect">
            <a:avLst/>
          </a:prstGeom>
        </p:spPr>
        <p:txBody>
          <a:bodyPr wrap="none">
            <a:spAutoFit/>
          </a:bodyPr>
          <a:lstStyle/>
          <a:p>
            <a:r>
              <a:rPr lang="ja-JP" altLang="en-US" sz="2400" dirty="0" smtClean="0"/>
              <a:t>スライド３２と３３およびスライド２８の記述から</a:t>
            </a:r>
            <a:endParaRPr lang="ja-JP" altLang="en-US"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角丸四角形 6"/>
          <p:cNvSpPr/>
          <p:nvPr/>
        </p:nvSpPr>
        <p:spPr>
          <a:xfrm>
            <a:off x="395536" y="1556792"/>
            <a:ext cx="8568952" cy="208823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kumimoji="1" lang="ja-JP" altLang="en-US"/>
          </a:p>
        </p:txBody>
      </p:sp>
      <p:sp>
        <p:nvSpPr>
          <p:cNvPr id="5" name="タイトル 4"/>
          <p:cNvSpPr>
            <a:spLocks noGrp="1"/>
          </p:cNvSpPr>
          <p:nvPr>
            <p:ph type="title"/>
          </p:nvPr>
        </p:nvSpPr>
        <p:spPr>
          <a:xfrm>
            <a:off x="457200" y="274638"/>
            <a:ext cx="8229600" cy="850106"/>
          </a:xfrm>
        </p:spPr>
        <p:txBody>
          <a:bodyPr/>
          <a:lstStyle/>
          <a:p>
            <a:r>
              <a:rPr lang="ja-JP" altLang="en-US" dirty="0" smtClean="0"/>
              <a:t>仮説の導出②</a:t>
            </a:r>
            <a:endParaRPr kumimoji="1" lang="ja-JP" altLang="en-US" dirty="0"/>
          </a:p>
        </p:txBody>
      </p:sp>
      <p:sp>
        <p:nvSpPr>
          <p:cNvPr id="6" name="コンテンツ プレースホルダ 5"/>
          <p:cNvSpPr>
            <a:spLocks noGrp="1"/>
          </p:cNvSpPr>
          <p:nvPr>
            <p:ph idx="1"/>
          </p:nvPr>
        </p:nvSpPr>
        <p:spPr>
          <a:xfrm>
            <a:off x="539552" y="1844824"/>
            <a:ext cx="8229600" cy="1684784"/>
          </a:xfrm>
        </p:spPr>
        <p:txBody>
          <a:bodyPr/>
          <a:lstStyle/>
          <a:p>
            <a:r>
              <a:rPr kumimoji="1" lang="ja-JP" altLang="en-US" dirty="0" smtClean="0"/>
              <a:t>現段階で、</a:t>
            </a:r>
            <a:r>
              <a:rPr kumimoji="1" lang="en-US" altLang="ja-JP" dirty="0" smtClean="0"/>
              <a:t>PP</a:t>
            </a:r>
            <a:r>
              <a:rPr lang="ja-JP" altLang="en-US" dirty="0" smtClean="0"/>
              <a:t>は代替案ではなく、</a:t>
            </a:r>
            <a:r>
              <a:rPr lang="ja-JP" altLang="en-US" dirty="0" smtClean="0">
                <a:solidFill>
                  <a:srgbClr val="FF0000"/>
                </a:solidFill>
              </a:rPr>
              <a:t>他の広告媒体との相補効果および相乗効果</a:t>
            </a:r>
            <a:r>
              <a:rPr lang="ja-JP" altLang="en-US" dirty="0" smtClean="0"/>
              <a:t>を目的とした手法。</a:t>
            </a:r>
            <a:endParaRPr lang="en-US" altLang="ja-JP" dirty="0" smtClean="0"/>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28</a:t>
            </a:fld>
            <a:endParaRPr kumimoji="1" lang="ja-JP" altLang="en-US"/>
          </a:p>
        </p:txBody>
      </p:sp>
      <p:sp>
        <p:nvSpPr>
          <p:cNvPr id="8" name="正方形/長方形 7"/>
          <p:cNvSpPr/>
          <p:nvPr/>
        </p:nvSpPr>
        <p:spPr>
          <a:xfrm>
            <a:off x="827584" y="1268760"/>
            <a:ext cx="417646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smtClean="0"/>
              <a:t>インタビュー調査から</a:t>
            </a:r>
            <a:endParaRPr kumimoji="1" lang="ja-JP" altLang="en-US" sz="2800" dirty="0"/>
          </a:p>
        </p:txBody>
      </p:sp>
      <p:graphicFrame>
        <p:nvGraphicFramePr>
          <p:cNvPr id="9" name="図表 8"/>
          <p:cNvGraphicFramePr/>
          <p:nvPr/>
        </p:nvGraphicFramePr>
        <p:xfrm>
          <a:off x="1187624" y="3717032"/>
          <a:ext cx="6456040" cy="2824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角丸四角形 30"/>
          <p:cNvSpPr/>
          <p:nvPr/>
        </p:nvSpPr>
        <p:spPr>
          <a:xfrm>
            <a:off x="539552" y="5085184"/>
            <a:ext cx="6984776" cy="158417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t>製品などの詳しい情報</a:t>
            </a:r>
            <a:endParaRPr kumimoji="1" lang="ja-JP" altLang="en-US" dirty="0"/>
          </a:p>
        </p:txBody>
      </p:sp>
      <p:sp>
        <p:nvSpPr>
          <p:cNvPr id="11" name="角丸四角形 10"/>
          <p:cNvSpPr/>
          <p:nvPr/>
        </p:nvSpPr>
        <p:spPr>
          <a:xfrm>
            <a:off x="467544" y="908720"/>
            <a:ext cx="8424936" cy="158417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sp>
        <p:nvSpPr>
          <p:cNvPr id="3" name="コンテンツ プレースホルダ 2"/>
          <p:cNvSpPr>
            <a:spLocks noGrp="1"/>
          </p:cNvSpPr>
          <p:nvPr>
            <p:ph idx="1"/>
          </p:nvPr>
        </p:nvSpPr>
        <p:spPr>
          <a:xfrm>
            <a:off x="611560" y="1124744"/>
            <a:ext cx="8229600" cy="1368152"/>
          </a:xfrm>
        </p:spPr>
        <p:txBody>
          <a:bodyPr>
            <a:normAutofit/>
          </a:bodyPr>
          <a:lstStyle/>
          <a:p>
            <a:r>
              <a:rPr kumimoji="1" lang="ja-JP" altLang="en-US" sz="2400" dirty="0" smtClean="0">
                <a:solidFill>
                  <a:schemeClr val="accent1">
                    <a:lumMod val="50000"/>
                  </a:schemeClr>
                </a:solidFill>
              </a:rPr>
              <a:t>製品をストーリーの中で使用することによって、その製品をどのような状況で、どのような場所で使用するのかという、具体的なイメージが想定できる</a:t>
            </a:r>
            <a:endParaRPr kumimoji="1" lang="ja-JP" altLang="en-US" sz="2400" dirty="0">
              <a:solidFill>
                <a:schemeClr val="accent1">
                  <a:lumMod val="50000"/>
                </a:schemeClr>
              </a:solidFill>
            </a:endParaRPr>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29</a:t>
            </a:fld>
            <a:endParaRPr kumimoji="1" lang="ja-JP" altLang="en-US"/>
          </a:p>
        </p:txBody>
      </p:sp>
      <p:sp>
        <p:nvSpPr>
          <p:cNvPr id="12" name="正方形/長方形 11"/>
          <p:cNvSpPr/>
          <p:nvPr/>
        </p:nvSpPr>
        <p:spPr>
          <a:xfrm>
            <a:off x="683568" y="764704"/>
            <a:ext cx="3672408" cy="36004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kumimoji="1" lang="en-US" altLang="ja-JP" sz="2000" b="1" dirty="0" smtClean="0"/>
              <a:t>PP</a:t>
            </a:r>
          </a:p>
        </p:txBody>
      </p:sp>
      <p:sp>
        <p:nvSpPr>
          <p:cNvPr id="13" name="角丸四角形 12"/>
          <p:cNvSpPr/>
          <p:nvPr/>
        </p:nvSpPr>
        <p:spPr>
          <a:xfrm>
            <a:off x="827584" y="2996952"/>
            <a:ext cx="4752528" cy="129614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en-US" altLang="ja-JP" dirty="0" smtClean="0"/>
              <a:t>PP</a:t>
            </a:r>
            <a:r>
              <a:rPr kumimoji="1" lang="ja-JP" altLang="en-US" dirty="0" smtClean="0"/>
              <a:t>を見て興味を抱いた消費者が目撃することによって、従来よりも注視して見てくれる。そのうえで製品などの詳しい情報</a:t>
            </a:r>
            <a:r>
              <a:rPr lang="ja-JP" altLang="en-US" dirty="0" smtClean="0"/>
              <a:t>などを伝える</a:t>
            </a:r>
            <a:endParaRPr kumimoji="1" lang="ja-JP" altLang="en-US" dirty="0"/>
          </a:p>
        </p:txBody>
      </p:sp>
      <p:sp>
        <p:nvSpPr>
          <p:cNvPr id="14" name="正方形/長方形 13"/>
          <p:cNvSpPr/>
          <p:nvPr/>
        </p:nvSpPr>
        <p:spPr>
          <a:xfrm>
            <a:off x="971600" y="4869160"/>
            <a:ext cx="3672408" cy="360040"/>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kumimoji="1" lang="ja-JP" altLang="en-US" dirty="0" smtClean="0"/>
              <a:t>通常の広告（テレビ広告、雑誌など）</a:t>
            </a:r>
            <a:endParaRPr kumimoji="1" lang="ja-JP" altLang="en-US" dirty="0"/>
          </a:p>
        </p:txBody>
      </p:sp>
      <p:sp>
        <p:nvSpPr>
          <p:cNvPr id="16" name="タイトル 15"/>
          <p:cNvSpPr>
            <a:spLocks noGrp="1"/>
          </p:cNvSpPr>
          <p:nvPr>
            <p:ph type="title"/>
          </p:nvPr>
        </p:nvSpPr>
        <p:spPr>
          <a:xfrm>
            <a:off x="467544" y="188640"/>
            <a:ext cx="8229600" cy="562074"/>
          </a:xfrm>
        </p:spPr>
        <p:txBody>
          <a:bodyPr>
            <a:normAutofit fontScale="90000"/>
          </a:bodyPr>
          <a:lstStyle/>
          <a:p>
            <a:r>
              <a:rPr kumimoji="1" lang="ja-JP" altLang="en-US" dirty="0" smtClean="0"/>
              <a:t>仮説の導出②</a:t>
            </a:r>
            <a:endParaRPr kumimoji="1" lang="ja-JP" altLang="en-US" dirty="0"/>
          </a:p>
        </p:txBody>
      </p:sp>
      <p:grpSp>
        <p:nvGrpSpPr>
          <p:cNvPr id="21" name="グループ化 20"/>
          <p:cNvGrpSpPr/>
          <p:nvPr/>
        </p:nvGrpSpPr>
        <p:grpSpPr>
          <a:xfrm>
            <a:off x="7236296" y="3182605"/>
            <a:ext cx="1774780" cy="1152128"/>
            <a:chOff x="7127481" y="1190195"/>
            <a:chExt cx="1774780" cy="1774780"/>
          </a:xfrm>
        </p:grpSpPr>
        <p:sp>
          <p:nvSpPr>
            <p:cNvPr id="22" name="円/楕円 21"/>
            <p:cNvSpPr/>
            <p:nvPr/>
          </p:nvSpPr>
          <p:spPr>
            <a:xfrm>
              <a:off x="7127481" y="1190195"/>
              <a:ext cx="1774780" cy="1774780"/>
            </a:xfrm>
            <a:prstGeom prst="ellipse">
              <a:avLst/>
            </a:prstGeom>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3" name="円/楕円 4"/>
            <p:cNvSpPr/>
            <p:nvPr/>
          </p:nvSpPr>
          <p:spPr>
            <a:xfrm>
              <a:off x="7415513" y="1412043"/>
              <a:ext cx="1254958" cy="125496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r>
                <a:rPr kumimoji="1" lang="ja-JP" altLang="en-US" sz="4400" kern="1200" dirty="0" smtClean="0"/>
                <a:t>購買</a:t>
              </a:r>
              <a:endParaRPr kumimoji="1" lang="ja-JP" altLang="en-US" sz="4400" kern="1200" dirty="0"/>
            </a:p>
          </p:txBody>
        </p:sp>
      </p:grpSp>
      <p:sp>
        <p:nvSpPr>
          <p:cNvPr id="26" name="テキスト ボックス 25"/>
          <p:cNvSpPr txBox="1"/>
          <p:nvPr/>
        </p:nvSpPr>
        <p:spPr>
          <a:xfrm>
            <a:off x="5868144" y="2204864"/>
            <a:ext cx="2736304" cy="261610"/>
          </a:xfrm>
          <a:prstGeom prst="rect">
            <a:avLst/>
          </a:prstGeom>
          <a:noFill/>
        </p:spPr>
        <p:txBody>
          <a:bodyPr wrap="square" rtlCol="0">
            <a:spAutoFit/>
          </a:bodyPr>
          <a:lstStyle/>
          <a:p>
            <a:r>
              <a:rPr kumimoji="1" lang="ja-JP" altLang="en-US" sz="1100" dirty="0" smtClean="0"/>
              <a:t>参考文献：統合広告論、</a:t>
            </a:r>
            <a:r>
              <a:rPr lang="ja-JP" altLang="en-US" sz="1100" dirty="0" smtClean="0"/>
              <a:t>広告効果論</a:t>
            </a:r>
            <a:endParaRPr kumimoji="1" lang="ja-JP" altLang="en-US" sz="1100" dirty="0"/>
          </a:p>
        </p:txBody>
      </p:sp>
      <p:sp>
        <p:nvSpPr>
          <p:cNvPr id="27" name="正方形/長方形 26"/>
          <p:cNvSpPr/>
          <p:nvPr/>
        </p:nvSpPr>
        <p:spPr>
          <a:xfrm>
            <a:off x="2843808" y="4293096"/>
            <a:ext cx="3672408" cy="253916"/>
          </a:xfrm>
          <a:prstGeom prst="rect">
            <a:avLst/>
          </a:prstGeom>
        </p:spPr>
        <p:txBody>
          <a:bodyPr wrap="square">
            <a:spAutoFit/>
          </a:bodyPr>
          <a:lstStyle/>
          <a:p>
            <a:r>
              <a:rPr lang="ja-JP" altLang="en-US" sz="1050" dirty="0" smtClean="0"/>
              <a:t>参考文献：電通（</a:t>
            </a:r>
            <a:r>
              <a:rPr lang="en-US" altLang="ja-JP" sz="1050" dirty="0" smtClean="0"/>
              <a:t>2005</a:t>
            </a:r>
            <a:r>
              <a:rPr lang="ja-JP" altLang="en-US" sz="1050" dirty="0" smtClean="0"/>
              <a:t>）</a:t>
            </a:r>
            <a:r>
              <a:rPr lang="en-US" altLang="ja-JP" sz="1050" dirty="0" smtClean="0"/>
              <a:t>『</a:t>
            </a:r>
            <a:r>
              <a:rPr lang="ja-JP" altLang="en-US" sz="1050" dirty="0" smtClean="0"/>
              <a:t>アドバタイジング　</a:t>
            </a:r>
            <a:r>
              <a:rPr lang="en-US" altLang="ja-JP" sz="1050" dirty="0" smtClean="0"/>
              <a:t>Vol.12 2005.5.25』</a:t>
            </a:r>
          </a:p>
        </p:txBody>
      </p:sp>
      <p:sp>
        <p:nvSpPr>
          <p:cNvPr id="28" name="下矢印 27"/>
          <p:cNvSpPr/>
          <p:nvPr/>
        </p:nvSpPr>
        <p:spPr>
          <a:xfrm>
            <a:off x="1423143" y="2564904"/>
            <a:ext cx="2304256" cy="432048"/>
          </a:xfrm>
          <a:prstGeom prst="downArrow">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上矢印 28"/>
          <p:cNvSpPr/>
          <p:nvPr/>
        </p:nvSpPr>
        <p:spPr>
          <a:xfrm>
            <a:off x="1475656" y="4365104"/>
            <a:ext cx="2088232" cy="504056"/>
          </a:xfrm>
          <a:prstGeom prst="upArrow">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ストライプ矢印 29"/>
          <p:cNvSpPr/>
          <p:nvPr/>
        </p:nvSpPr>
        <p:spPr>
          <a:xfrm>
            <a:off x="5436096" y="3290617"/>
            <a:ext cx="1800200" cy="936104"/>
          </a:xfrm>
          <a:prstGeom prst="stripedRightArrow">
            <a:avLst>
              <a:gd name="adj1" fmla="val 55707"/>
              <a:gd name="adj2" fmla="val 50000"/>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rgbClr val="FF0000"/>
                </a:solidFill>
              </a:rPr>
              <a:t>相乗効果</a:t>
            </a:r>
            <a:endParaRPr kumimoji="1" lang="en-US" altLang="ja-JP" b="1" dirty="0" smtClean="0">
              <a:solidFill>
                <a:srgbClr val="FF0000"/>
              </a:solidFill>
            </a:endParaRPr>
          </a:p>
        </p:txBody>
      </p:sp>
      <p:sp>
        <p:nvSpPr>
          <p:cNvPr id="2" name="テキスト ボックス 1"/>
          <p:cNvSpPr txBox="1"/>
          <p:nvPr/>
        </p:nvSpPr>
        <p:spPr>
          <a:xfrm>
            <a:off x="221903" y="3145090"/>
            <a:ext cx="461665" cy="1472042"/>
          </a:xfrm>
          <a:prstGeom prst="rect">
            <a:avLst/>
          </a:prstGeom>
          <a:noFill/>
        </p:spPr>
        <p:txBody>
          <a:bodyPr vert="eaVert" wrap="square" rtlCol="0">
            <a:spAutoFit/>
          </a:bodyPr>
          <a:lstStyle/>
          <a:p>
            <a:r>
              <a:rPr kumimoji="1" lang="ja-JP" altLang="en-US" b="1" dirty="0" smtClean="0">
                <a:solidFill>
                  <a:srgbClr val="FF0000"/>
                </a:solidFill>
              </a:rPr>
              <a:t>相補効果</a:t>
            </a:r>
            <a:endParaRPr kumimoji="1" lang="ja-JP" alt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slide(fromBottom)">
                                      <p:cBhvr>
                                        <p:cTn id="7" dur="500"/>
                                        <p:tgtEl>
                                          <p:spTgt spid="28"/>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slide(fromBottom)">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1000" fill="hold"/>
                                        <p:tgtEl>
                                          <p:spTgt spid="13"/>
                                        </p:tgtEl>
                                        <p:attrNameLst>
                                          <p:attrName>ppt_w</p:attrName>
                                        </p:attrNameLst>
                                      </p:cBhvr>
                                      <p:tavLst>
                                        <p:tav tm="0">
                                          <p:val>
                                            <p:strVal val="#ppt_w*0.70"/>
                                          </p:val>
                                        </p:tav>
                                        <p:tav tm="100000">
                                          <p:val>
                                            <p:strVal val="#ppt_w"/>
                                          </p:val>
                                        </p:tav>
                                      </p:tavLst>
                                    </p:anim>
                                    <p:anim calcmode="lin" valueType="num">
                                      <p:cBhvr>
                                        <p:cTn id="16" dur="1000" fill="hold"/>
                                        <p:tgtEl>
                                          <p:spTgt spid="13"/>
                                        </p:tgtEl>
                                        <p:attrNameLst>
                                          <p:attrName>ppt_h</p:attrName>
                                        </p:attrNameLst>
                                      </p:cBhvr>
                                      <p:tavLst>
                                        <p:tav tm="0">
                                          <p:val>
                                            <p:strVal val="#ppt_h"/>
                                          </p:val>
                                        </p:tav>
                                        <p:tav tm="100000">
                                          <p:val>
                                            <p:strVal val="#ppt_h"/>
                                          </p:val>
                                        </p:tav>
                                      </p:tavLst>
                                    </p:anim>
                                    <p:animEffect transition="in" filter="fade">
                                      <p:cBhvr>
                                        <p:cTn id="17" dur="10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checkerboard(across)">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500" fill="hold"/>
                                        <p:tgtEl>
                                          <p:spTgt spid="21"/>
                                        </p:tgtEl>
                                        <p:attrNameLst>
                                          <p:attrName>ppt_x</p:attrName>
                                        </p:attrNameLst>
                                      </p:cBhvr>
                                      <p:tavLst>
                                        <p:tav tm="0">
                                          <p:val>
                                            <p:strVal val="#ppt_x"/>
                                          </p:val>
                                        </p:tav>
                                        <p:tav tm="100000">
                                          <p:val>
                                            <p:strVal val="#ppt_x"/>
                                          </p:val>
                                        </p:tav>
                                      </p:tavLst>
                                    </p:anim>
                                    <p:anim calcmode="lin" valueType="num">
                                      <p:cBhvr additive="base">
                                        <p:cTn id="2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8" grpId="0" animBg="1"/>
      <p:bldP spid="29" grpId="0" animBg="1"/>
      <p:bldP spid="3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323528" y="2204864"/>
            <a:ext cx="8424936" cy="3384376"/>
          </a:xfrm>
          <a:prstGeom prst="roundRect">
            <a:avLst/>
          </a:prstGeom>
          <a:solidFill>
            <a:srgbClr val="F8F896"/>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323528" y="980728"/>
            <a:ext cx="8229600" cy="1143000"/>
          </a:xfrm>
        </p:spPr>
        <p:txBody>
          <a:bodyPr/>
          <a:lstStyle/>
          <a:p>
            <a:r>
              <a:rPr kumimoji="1" lang="ja-JP" altLang="en-US" dirty="0" smtClean="0"/>
              <a:t>日本の</a:t>
            </a:r>
            <a:r>
              <a:rPr kumimoji="1" lang="en-US" altLang="ja-JP" dirty="0" smtClean="0"/>
              <a:t>CM</a:t>
            </a:r>
            <a:r>
              <a:rPr kumimoji="1" lang="ja-JP" altLang="en-US" dirty="0" smtClean="0"/>
              <a:t>広告</a:t>
            </a:r>
            <a:endParaRPr kumimoji="1" lang="ja-JP" altLang="en-US" dirty="0"/>
          </a:p>
        </p:txBody>
      </p:sp>
      <p:sp>
        <p:nvSpPr>
          <p:cNvPr id="3" name="コンテンツ プレースホルダ 2"/>
          <p:cNvSpPr>
            <a:spLocks noGrp="1"/>
          </p:cNvSpPr>
          <p:nvPr>
            <p:ph idx="1"/>
          </p:nvPr>
        </p:nvSpPr>
        <p:spPr>
          <a:xfrm>
            <a:off x="323528" y="2576661"/>
            <a:ext cx="8507288" cy="4281339"/>
          </a:xfrm>
        </p:spPr>
        <p:txBody>
          <a:bodyPr/>
          <a:lstStyle/>
          <a:p>
            <a:r>
              <a:rPr lang="ja-JP" altLang="en-US" dirty="0" smtClean="0"/>
              <a:t>テレビ</a:t>
            </a:r>
            <a:r>
              <a:rPr lang="en-US" altLang="ja-JP" dirty="0" smtClean="0"/>
              <a:t>CM1</a:t>
            </a:r>
            <a:r>
              <a:rPr lang="ja-JP" altLang="en-US" dirty="0" smtClean="0"/>
              <a:t>本当たりの費用の平均は数千万～１億円ほど　　　  </a:t>
            </a:r>
            <a:endParaRPr lang="en-US" altLang="ja-JP" dirty="0" smtClean="0"/>
          </a:p>
          <a:p>
            <a:pPr>
              <a:buNone/>
            </a:pPr>
            <a:r>
              <a:rPr lang="ja-JP" altLang="en-US" sz="1200" dirty="0" smtClean="0"/>
              <a:t>　　　　　　　　　　　　　　　　　　　　　　　　　　　　　　　　　　（２０１０年２月期、東洋経済）</a:t>
            </a:r>
            <a:endParaRPr lang="en-US" altLang="ja-JP" sz="1200" dirty="0" smtClean="0"/>
          </a:p>
          <a:p>
            <a:r>
              <a:rPr lang="ja-JP" altLang="en-US" dirty="0" smtClean="0"/>
              <a:t>日本の広告費の中で最も多い割合</a:t>
            </a:r>
            <a:endParaRPr lang="en-US" altLang="ja-JP" dirty="0" smtClean="0"/>
          </a:p>
          <a:p>
            <a:pPr>
              <a:buNone/>
            </a:pPr>
            <a:r>
              <a:rPr lang="en-US" altLang="ja-JP" sz="1200" dirty="0" smtClean="0"/>
              <a:t>                                                                                                    </a:t>
            </a:r>
            <a:r>
              <a:rPr lang="ja-JP" altLang="en-US" sz="1200" dirty="0" smtClean="0"/>
              <a:t>（博報堂ホールディングス　データベースより引用　</a:t>
            </a:r>
            <a:r>
              <a:rPr lang="en-US" altLang="ja-JP" sz="1200" dirty="0" smtClean="0"/>
              <a:t>2011</a:t>
            </a:r>
            <a:r>
              <a:rPr lang="ja-JP" altLang="en-US" sz="1200" dirty="0" smtClean="0"/>
              <a:t>年</a:t>
            </a:r>
            <a:r>
              <a:rPr lang="en-US" altLang="ja-JP" sz="1200" dirty="0" smtClean="0"/>
              <a:t>10</a:t>
            </a:r>
            <a:r>
              <a:rPr lang="ja-JP" altLang="en-US" sz="1200" dirty="0" smtClean="0"/>
              <a:t>月</a:t>
            </a:r>
            <a:r>
              <a:rPr lang="en-US" altLang="ja-JP" sz="1200" dirty="0" smtClean="0"/>
              <a:t>3</a:t>
            </a:r>
            <a:r>
              <a:rPr lang="ja-JP" altLang="en-US" sz="1200" dirty="0" smtClean="0"/>
              <a:t>日現在）</a:t>
            </a:r>
            <a:endParaRPr lang="en-US" altLang="ja-JP" sz="1200" dirty="0" smtClean="0"/>
          </a:p>
          <a:p>
            <a:r>
              <a:rPr lang="ja-JP" altLang="en-US" dirty="0" smtClean="0"/>
              <a:t>テレビ</a:t>
            </a:r>
            <a:r>
              <a:rPr lang="en-US" altLang="ja-JP" dirty="0" smtClean="0"/>
              <a:t>CM</a:t>
            </a:r>
            <a:r>
              <a:rPr kumimoji="1" lang="ja-JP" altLang="en-US" dirty="0" smtClean="0"/>
              <a:t>の年間投入数：約２４５００本</a:t>
            </a:r>
            <a:endParaRPr kumimoji="1" lang="en-US" altLang="ja-JP" dirty="0" smtClean="0"/>
          </a:p>
          <a:p>
            <a:pPr>
              <a:buNone/>
            </a:pPr>
            <a:r>
              <a:rPr lang="ja-JP" altLang="en-US" sz="1200" dirty="0" smtClean="0"/>
              <a:t>　　　　　　　　　　　　　　　　　　　　　　　　　　　　　　　　　　 </a:t>
            </a:r>
            <a:r>
              <a:rPr kumimoji="1" lang="ja-JP" altLang="en-US" sz="1200" dirty="0" smtClean="0"/>
              <a:t>（</a:t>
            </a:r>
            <a:r>
              <a:rPr lang="ja-JP" altLang="en-US" sz="1200" dirty="0" smtClean="0"/>
              <a:t>同上）</a:t>
            </a:r>
            <a:endParaRPr kumimoji="1" lang="en-US" altLang="ja-JP" sz="1200" dirty="0" smtClean="0"/>
          </a:p>
          <a:p>
            <a:pPr>
              <a:buNone/>
            </a:pPr>
            <a:endParaRPr lang="en-US" altLang="ja-JP" sz="1200" dirty="0" smtClean="0"/>
          </a:p>
          <a:p>
            <a:pPr>
              <a:buNone/>
            </a:pPr>
            <a:endParaRPr kumimoji="1" lang="ja-JP" altLang="en-US" sz="1200" dirty="0"/>
          </a:p>
        </p:txBody>
      </p:sp>
      <p:sp>
        <p:nvSpPr>
          <p:cNvPr id="4" name="日付プレースホルダ 3"/>
          <p:cNvSpPr>
            <a:spLocks noGrp="1"/>
          </p:cNvSpPr>
          <p:nvPr>
            <p:ph type="dt" sz="half" idx="10"/>
          </p:nvPr>
        </p:nvSpPr>
        <p:spPr/>
        <p:txBody>
          <a:bodyPr/>
          <a:lstStyle/>
          <a:p>
            <a:fld id="{B209560A-BAB1-4623-B959-9DC12E44023B}"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3</a:t>
            </a:fld>
            <a:endParaRPr kumimoji="1" lang="ja-JP" altLang="en-US"/>
          </a:p>
        </p:txBody>
      </p:sp>
      <p:sp>
        <p:nvSpPr>
          <p:cNvPr id="7" name="テキスト ボックス 6"/>
          <p:cNvSpPr txBox="1"/>
          <p:nvPr/>
        </p:nvSpPr>
        <p:spPr>
          <a:xfrm>
            <a:off x="2699792" y="188640"/>
            <a:ext cx="5832648" cy="646331"/>
          </a:xfrm>
          <a:prstGeom prst="rect">
            <a:avLst/>
          </a:prstGeom>
          <a:noFill/>
        </p:spPr>
        <p:txBody>
          <a:bodyPr wrap="square" rtlCol="0">
            <a:spAutoFit/>
          </a:bodyPr>
          <a:lstStyle/>
          <a:p>
            <a:r>
              <a:rPr kumimoji="1" lang="ja-JP" altLang="en-US" sz="3600" dirty="0" smtClean="0"/>
              <a:t>１．問題意識</a:t>
            </a:r>
            <a:endParaRPr kumimoji="1" lang="ja-JP" altLang="en-US" sz="36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lstStyle/>
          <a:p>
            <a:endParaRPr kumimoji="1" lang="ja-JP" altLang="en-US" dirty="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30</a:t>
            </a:fld>
            <a:endParaRPr kumimoji="1" lang="ja-JP" altLang="en-US"/>
          </a:p>
        </p:txBody>
      </p:sp>
      <p:pic>
        <p:nvPicPr>
          <p:cNvPr id="7" name="Picture 4" descr="クリックすると新しいウィンドウで開きます"/>
          <p:cNvPicPr>
            <a:picLocks noChangeAspect="1" noChangeArrowheads="1"/>
          </p:cNvPicPr>
          <p:nvPr/>
        </p:nvPicPr>
        <p:blipFill>
          <a:blip r:embed="rId2" cstate="print"/>
          <a:srcRect/>
          <a:stretch>
            <a:fillRect/>
          </a:stretch>
        </p:blipFill>
        <p:spPr bwMode="auto">
          <a:xfrm>
            <a:off x="5148064" y="4869160"/>
            <a:ext cx="3168352" cy="1782198"/>
          </a:xfrm>
          <a:prstGeom prst="rect">
            <a:avLst/>
          </a:prstGeom>
          <a:noFill/>
        </p:spPr>
      </p:pic>
      <p:sp>
        <p:nvSpPr>
          <p:cNvPr id="8" name="縦巻き 7"/>
          <p:cNvSpPr/>
          <p:nvPr/>
        </p:nvSpPr>
        <p:spPr>
          <a:xfrm>
            <a:off x="395536" y="908720"/>
            <a:ext cx="7200800" cy="410445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★研究対象★</a:t>
            </a:r>
            <a:endParaRPr lang="en-US" altLang="ja-JP" sz="2400" dirty="0" smtClean="0"/>
          </a:p>
          <a:p>
            <a:pPr algn="ctr"/>
            <a:endParaRPr lang="en-US" altLang="ja-JP" dirty="0" smtClean="0"/>
          </a:p>
          <a:p>
            <a:pPr algn="ctr"/>
            <a:r>
              <a:rPr lang="ja-JP" altLang="en-US" sz="3200" dirty="0" smtClean="0"/>
              <a:t>ＰＰを見て商品に</a:t>
            </a:r>
            <a:endParaRPr lang="en-US" altLang="ja-JP" sz="3200" dirty="0" smtClean="0"/>
          </a:p>
          <a:p>
            <a:pPr algn="ctr"/>
            <a:r>
              <a:rPr lang="ja-JP" altLang="en-US" sz="3200" dirty="0" smtClean="0"/>
              <a:t>興味関心を抱いた消費者</a:t>
            </a:r>
            <a:endParaRPr lang="ja-JP" altLang="en-US" sz="32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p:cNvSpPr/>
          <p:nvPr/>
        </p:nvSpPr>
        <p:spPr>
          <a:xfrm>
            <a:off x="899592" y="3284984"/>
            <a:ext cx="7560840" cy="1080120"/>
          </a:xfrm>
          <a:prstGeom prst="rect">
            <a:avLst/>
          </a:prstGeom>
          <a:solidFill>
            <a:srgbClr val="FFEBFF"/>
          </a:solidFill>
          <a:ln>
            <a:solidFill>
              <a:srgbClr val="FFEB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457200" y="274638"/>
            <a:ext cx="8229600" cy="706090"/>
          </a:xfrm>
        </p:spPr>
        <p:txBody>
          <a:bodyPr>
            <a:normAutofit fontScale="90000"/>
          </a:bodyPr>
          <a:lstStyle/>
          <a:p>
            <a:r>
              <a:rPr kumimoji="1" lang="ja-JP" altLang="en-US" dirty="0" smtClean="0"/>
              <a:t>相補効果、相乗効果が生じる条件</a:t>
            </a:r>
            <a:endParaRPr kumimoji="1" lang="ja-JP" altLang="en-US" dirty="0"/>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31</a:t>
            </a:fld>
            <a:endParaRPr kumimoji="1" lang="ja-JP" altLang="en-US" dirty="0"/>
          </a:p>
        </p:txBody>
      </p:sp>
      <p:sp>
        <p:nvSpPr>
          <p:cNvPr id="5" name="テキスト ボックス 4"/>
          <p:cNvSpPr txBox="1"/>
          <p:nvPr/>
        </p:nvSpPr>
        <p:spPr>
          <a:xfrm>
            <a:off x="1331640" y="1556792"/>
            <a:ext cx="6716112" cy="830997"/>
          </a:xfrm>
          <a:prstGeom prst="rect">
            <a:avLst/>
          </a:prstGeom>
          <a:noFill/>
          <a:ln>
            <a:solidFill>
              <a:srgbClr val="FF0000"/>
            </a:solidFill>
          </a:ln>
        </p:spPr>
        <p:txBody>
          <a:bodyPr wrap="square" rtlCol="0">
            <a:spAutoFit/>
          </a:bodyPr>
          <a:lstStyle/>
          <a:p>
            <a:r>
              <a:rPr kumimoji="1" lang="ja-JP" altLang="en-US" sz="2400" dirty="0" smtClean="0">
                <a:solidFill>
                  <a:srgbClr val="FF0000"/>
                </a:solidFill>
              </a:rPr>
              <a:t>消費者がコンテンツのストーリーとその製品に関して興味</a:t>
            </a:r>
            <a:r>
              <a:rPr lang="ja-JP" altLang="en-US" sz="2400" dirty="0" smtClean="0">
                <a:solidFill>
                  <a:srgbClr val="FF0000"/>
                </a:solidFill>
              </a:rPr>
              <a:t>を持っていること</a:t>
            </a:r>
            <a:endParaRPr kumimoji="1" lang="ja-JP" altLang="en-US" sz="2400" dirty="0">
              <a:solidFill>
                <a:srgbClr val="FF0000"/>
              </a:solidFill>
            </a:endParaRPr>
          </a:p>
        </p:txBody>
      </p:sp>
      <p:sp>
        <p:nvSpPr>
          <p:cNvPr id="7" name="下矢印 6"/>
          <p:cNvSpPr/>
          <p:nvPr/>
        </p:nvSpPr>
        <p:spPr>
          <a:xfrm>
            <a:off x="3563888" y="2420888"/>
            <a:ext cx="2016224" cy="648072"/>
          </a:xfrm>
          <a:prstGeom prst="downArrow">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899592" y="3356992"/>
            <a:ext cx="7136890" cy="1292662"/>
          </a:xfrm>
          <a:prstGeom prst="rect">
            <a:avLst/>
          </a:prstGeom>
          <a:noFill/>
        </p:spPr>
        <p:txBody>
          <a:bodyPr wrap="none" rtlCol="0">
            <a:spAutoFit/>
          </a:bodyPr>
          <a:lstStyle/>
          <a:p>
            <a:r>
              <a:rPr kumimoji="1" lang="en-US" altLang="ja-JP" sz="2000" dirty="0" smtClean="0"/>
              <a:t>PP</a:t>
            </a:r>
            <a:r>
              <a:rPr kumimoji="1" lang="ja-JP" altLang="en-US" sz="2000" dirty="0" smtClean="0"/>
              <a:t>の中でも様々な掲載方法などの違いがあり、</a:t>
            </a:r>
            <a:endParaRPr kumimoji="1" lang="en-US" altLang="ja-JP" sz="2000" dirty="0" smtClean="0"/>
          </a:p>
          <a:p>
            <a:r>
              <a:rPr lang="ja-JP" altLang="en-US" sz="2000" dirty="0" smtClean="0"/>
              <a:t>それによって興味などにあたえる影響などが異なってくると考えら</a:t>
            </a:r>
            <a:endParaRPr lang="en-US" altLang="ja-JP" sz="2000" dirty="0" smtClean="0"/>
          </a:p>
          <a:p>
            <a:r>
              <a:rPr lang="ja-JP" altLang="en-US" sz="2000" dirty="0" smtClean="0"/>
              <a:t>れる。</a:t>
            </a:r>
            <a:endParaRPr lang="en-US" altLang="ja-JP" sz="2000" dirty="0" smtClean="0"/>
          </a:p>
          <a:p>
            <a:endParaRPr kumimoji="1" lang="en-US" altLang="ja-JP" dirty="0" smtClean="0"/>
          </a:p>
        </p:txBody>
      </p:sp>
      <p:sp>
        <p:nvSpPr>
          <p:cNvPr id="10" name="横巻き 9"/>
          <p:cNvSpPr/>
          <p:nvPr/>
        </p:nvSpPr>
        <p:spPr>
          <a:xfrm>
            <a:off x="251520" y="4437112"/>
            <a:ext cx="8712968" cy="1728192"/>
          </a:xfrm>
          <a:prstGeom prst="horizontalScroll">
            <a:avLst/>
          </a:prstGeom>
          <a:solidFill>
            <a:srgbClr val="FFFF99"/>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rPr>
              <a:t>そこで、</a:t>
            </a:r>
            <a:r>
              <a:rPr lang="en-US" altLang="ja-JP" sz="2400" b="1" dirty="0" smtClean="0">
                <a:solidFill>
                  <a:schemeClr val="tx1"/>
                </a:solidFill>
              </a:rPr>
              <a:t>PP</a:t>
            </a:r>
            <a:r>
              <a:rPr lang="ja-JP" altLang="en-US" sz="2400" b="1" dirty="0" smtClean="0">
                <a:solidFill>
                  <a:schemeClr val="tx1"/>
                </a:solidFill>
              </a:rPr>
              <a:t>を４つに分類し分析する</a:t>
            </a:r>
            <a:endParaRPr lang="en-US" altLang="ja-JP" sz="2400" b="1"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74" name="Picture 10" descr="SATC"/>
          <p:cNvPicPr>
            <a:picLocks noChangeAspect="1" noChangeArrowheads="1"/>
          </p:cNvPicPr>
          <p:nvPr/>
        </p:nvPicPr>
        <p:blipFill>
          <a:blip r:embed="rId2" cstate="print"/>
          <a:srcRect/>
          <a:stretch>
            <a:fillRect/>
          </a:stretch>
        </p:blipFill>
        <p:spPr bwMode="auto">
          <a:xfrm>
            <a:off x="6372200" y="3162266"/>
            <a:ext cx="2771800" cy="3695734"/>
          </a:xfrm>
          <a:prstGeom prst="rect">
            <a:avLst/>
          </a:prstGeom>
          <a:noFill/>
        </p:spPr>
      </p:pic>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32</a:t>
            </a:fld>
            <a:endParaRPr kumimoji="1" lang="ja-JP" altLang="en-US"/>
          </a:p>
        </p:txBody>
      </p:sp>
      <p:pic>
        <p:nvPicPr>
          <p:cNvPr id="88066" name="Picture 2" descr="クリックすると新しいウィンドウで開きます"/>
          <p:cNvPicPr>
            <a:picLocks noChangeAspect="1" noChangeArrowheads="1"/>
          </p:cNvPicPr>
          <p:nvPr/>
        </p:nvPicPr>
        <p:blipFill>
          <a:blip r:embed="rId3" cstate="print"/>
          <a:srcRect/>
          <a:stretch>
            <a:fillRect/>
          </a:stretch>
        </p:blipFill>
        <p:spPr bwMode="auto">
          <a:xfrm>
            <a:off x="1835696" y="1700808"/>
            <a:ext cx="2232248" cy="1674187"/>
          </a:xfrm>
          <a:prstGeom prst="rect">
            <a:avLst/>
          </a:prstGeom>
          <a:noFill/>
        </p:spPr>
      </p:pic>
      <p:pic>
        <p:nvPicPr>
          <p:cNvPr id="88068" name="Picture 4" descr="クリックすると新しいウィンドウで開きます"/>
          <p:cNvPicPr>
            <a:picLocks noChangeAspect="1" noChangeArrowheads="1"/>
          </p:cNvPicPr>
          <p:nvPr/>
        </p:nvPicPr>
        <p:blipFill>
          <a:blip r:embed="rId4" cstate="print"/>
          <a:srcRect/>
          <a:stretch>
            <a:fillRect/>
          </a:stretch>
        </p:blipFill>
        <p:spPr bwMode="auto">
          <a:xfrm>
            <a:off x="395536" y="980728"/>
            <a:ext cx="1704887" cy="1278666"/>
          </a:xfrm>
          <a:prstGeom prst="rect">
            <a:avLst/>
          </a:prstGeom>
          <a:noFill/>
        </p:spPr>
      </p:pic>
      <p:sp>
        <p:nvSpPr>
          <p:cNvPr id="8" name="正方形/長方形 7"/>
          <p:cNvSpPr/>
          <p:nvPr/>
        </p:nvSpPr>
        <p:spPr>
          <a:xfrm>
            <a:off x="251520" y="3604954"/>
            <a:ext cx="3348880" cy="523220"/>
          </a:xfrm>
          <a:prstGeom prst="rect">
            <a:avLst/>
          </a:prstGeom>
        </p:spPr>
        <p:txBody>
          <a:bodyPr wrap="square">
            <a:spAutoFit/>
          </a:bodyPr>
          <a:lstStyle/>
          <a:p>
            <a:r>
              <a:rPr lang="en-US" altLang="ja-JP" sz="28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Corporate Placement</a:t>
            </a:r>
            <a:endParaRPr lang="ja-JP" altLang="en-US" sz="28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0" name="正方形/長方形 9"/>
          <p:cNvSpPr/>
          <p:nvPr/>
        </p:nvSpPr>
        <p:spPr>
          <a:xfrm>
            <a:off x="179512" y="476672"/>
            <a:ext cx="3196131" cy="584775"/>
          </a:xfrm>
          <a:prstGeom prst="rect">
            <a:avLst/>
          </a:prstGeom>
        </p:spPr>
        <p:txBody>
          <a:bodyPr wrap="none">
            <a:spAutoFit/>
          </a:bodyPr>
          <a:lstStyle/>
          <a:p>
            <a:r>
              <a:rPr lang="en-US" altLang="ja-JP"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Classic Placement</a:t>
            </a:r>
            <a:endParaRPr lang="ja-JP" alt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8070" name="Picture 6" descr="クリックすると新しいウィンドウで開きます"/>
          <p:cNvPicPr>
            <a:picLocks noChangeAspect="1" noChangeArrowheads="1"/>
          </p:cNvPicPr>
          <p:nvPr/>
        </p:nvPicPr>
        <p:blipFill>
          <a:blip r:embed="rId5" cstate="print"/>
          <a:srcRect/>
          <a:stretch>
            <a:fillRect/>
          </a:stretch>
        </p:blipFill>
        <p:spPr bwMode="auto">
          <a:xfrm>
            <a:off x="4572000" y="188640"/>
            <a:ext cx="4572000" cy="3143251"/>
          </a:xfrm>
          <a:prstGeom prst="rect">
            <a:avLst/>
          </a:prstGeom>
          <a:noFill/>
        </p:spPr>
      </p:pic>
      <p:sp>
        <p:nvSpPr>
          <p:cNvPr id="12" name="正方形/長方形 11"/>
          <p:cNvSpPr/>
          <p:nvPr/>
        </p:nvSpPr>
        <p:spPr>
          <a:xfrm>
            <a:off x="4572000" y="188640"/>
            <a:ext cx="3684663" cy="584775"/>
          </a:xfrm>
          <a:prstGeom prst="rect">
            <a:avLst/>
          </a:prstGeom>
        </p:spPr>
        <p:txBody>
          <a:bodyPr wrap="none">
            <a:spAutoFit/>
          </a:bodyPr>
          <a:lstStyle/>
          <a:p>
            <a:r>
              <a:rPr lang="en-US" altLang="ja-JP"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Evocative Placement</a:t>
            </a:r>
            <a:endParaRPr lang="ja-JP" alt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8076" name="Picture 12" descr="クリスチャン・ディオール"/>
          <p:cNvPicPr>
            <a:picLocks noChangeAspect="1" noChangeArrowheads="1"/>
          </p:cNvPicPr>
          <p:nvPr/>
        </p:nvPicPr>
        <p:blipFill>
          <a:blip r:embed="rId6" cstate="print"/>
          <a:srcRect/>
          <a:stretch>
            <a:fillRect/>
          </a:stretch>
        </p:blipFill>
        <p:spPr bwMode="auto">
          <a:xfrm>
            <a:off x="5172577" y="4077072"/>
            <a:ext cx="1847695" cy="1389467"/>
          </a:xfrm>
          <a:prstGeom prst="rect">
            <a:avLst/>
          </a:prstGeom>
          <a:noFill/>
        </p:spPr>
      </p:pic>
      <p:sp>
        <p:nvSpPr>
          <p:cNvPr id="17" name="正方形/長方形 16"/>
          <p:cNvSpPr/>
          <p:nvPr/>
        </p:nvSpPr>
        <p:spPr>
          <a:xfrm>
            <a:off x="4357695" y="6228601"/>
            <a:ext cx="2467342" cy="584775"/>
          </a:xfrm>
          <a:prstGeom prst="rect">
            <a:avLst/>
          </a:prstGeom>
        </p:spPr>
        <p:txBody>
          <a:bodyPr wrap="none">
            <a:spAutoFit/>
          </a:bodyPr>
          <a:lstStyle/>
          <a:p>
            <a:r>
              <a:rPr lang="ja-JP" altLang="ja-JP" sz="1600" b="1" dirty="0" smtClean="0"/>
              <a:t>Christian Dior</a:t>
            </a:r>
            <a:endParaRPr lang="en-US" altLang="ja-JP" sz="1600" b="1" dirty="0" smtClean="0"/>
          </a:p>
          <a:p>
            <a:r>
              <a:rPr lang="ja-JP" altLang="ja-JP" sz="1600" b="1" dirty="0" smtClean="0"/>
              <a:t>（クリスチャン・ディオー</a:t>
            </a:r>
            <a:r>
              <a:rPr lang="ja-JP" altLang="ja-JP" sz="1600" b="1" dirty="0" smtClean="0">
                <a:solidFill>
                  <a:schemeClr val="bg1"/>
                </a:solidFill>
              </a:rPr>
              <a:t>ル</a:t>
            </a:r>
            <a:r>
              <a:rPr lang="ja-JP" altLang="ja-JP" sz="1600" b="1" dirty="0" smtClean="0"/>
              <a:t>）</a:t>
            </a:r>
            <a:endParaRPr lang="ja-JP" altLang="en-US" sz="1600" dirty="0"/>
          </a:p>
        </p:txBody>
      </p:sp>
      <p:sp>
        <p:nvSpPr>
          <p:cNvPr id="19" name="テキスト ボックス 18"/>
          <p:cNvSpPr txBox="1"/>
          <p:nvPr/>
        </p:nvSpPr>
        <p:spPr>
          <a:xfrm>
            <a:off x="4357695" y="5868561"/>
            <a:ext cx="3382657" cy="369332"/>
          </a:xfrm>
          <a:prstGeom prst="rect">
            <a:avLst/>
          </a:prstGeom>
          <a:noFill/>
        </p:spPr>
        <p:txBody>
          <a:bodyPr wrap="none" rtlCol="0">
            <a:spAutoFit/>
          </a:bodyPr>
          <a:lstStyle/>
          <a:p>
            <a:r>
              <a:rPr lang="ja-JP" altLang="en-US" b="1" dirty="0" smtClean="0"/>
              <a:t>映画</a:t>
            </a:r>
            <a:r>
              <a:rPr lang="en-US" altLang="ja-JP" b="1" dirty="0" smtClean="0"/>
              <a:t>『</a:t>
            </a:r>
            <a:r>
              <a:rPr lang="ja-JP" altLang="en-US" b="1" dirty="0" smtClean="0"/>
              <a:t>セックス・アンド・</a:t>
            </a:r>
            <a:r>
              <a:rPr lang="ja-JP" altLang="en-US" b="1" dirty="0" smtClean="0">
                <a:solidFill>
                  <a:schemeClr val="bg1"/>
                </a:solidFill>
              </a:rPr>
              <a:t>ザ・シティ</a:t>
            </a:r>
            <a:r>
              <a:rPr lang="en-US" altLang="ja-JP" b="1" dirty="0" smtClean="0">
                <a:solidFill>
                  <a:schemeClr val="bg1"/>
                </a:solidFill>
              </a:rPr>
              <a:t>』</a:t>
            </a:r>
            <a:endParaRPr kumimoji="1" lang="ja-JP" altLang="en-US" b="1" dirty="0">
              <a:solidFill>
                <a:schemeClr val="bg1"/>
              </a:solidFill>
            </a:endParaRPr>
          </a:p>
        </p:txBody>
      </p:sp>
      <p:sp>
        <p:nvSpPr>
          <p:cNvPr id="20" name="テキスト ボックス 19"/>
          <p:cNvSpPr txBox="1"/>
          <p:nvPr/>
        </p:nvSpPr>
        <p:spPr>
          <a:xfrm>
            <a:off x="4572000" y="620688"/>
            <a:ext cx="2199641" cy="369332"/>
          </a:xfrm>
          <a:prstGeom prst="rect">
            <a:avLst/>
          </a:prstGeom>
          <a:noFill/>
        </p:spPr>
        <p:txBody>
          <a:bodyPr wrap="none" rtlCol="0">
            <a:spAutoFit/>
          </a:bodyPr>
          <a:lstStyle/>
          <a:p>
            <a:r>
              <a:rPr lang="ja-JP" altLang="en-US" b="1" dirty="0" smtClean="0">
                <a:solidFill>
                  <a:schemeClr val="bg1"/>
                </a:solidFill>
              </a:rPr>
              <a:t>映画</a:t>
            </a:r>
            <a:r>
              <a:rPr lang="en-US" altLang="ja-JP" b="1" dirty="0" smtClean="0">
                <a:solidFill>
                  <a:schemeClr val="bg1"/>
                </a:solidFill>
              </a:rPr>
              <a:t>『</a:t>
            </a:r>
            <a:r>
              <a:rPr lang="ja-JP" altLang="en-US" b="1" dirty="0" smtClean="0">
                <a:solidFill>
                  <a:schemeClr val="bg1"/>
                </a:solidFill>
              </a:rPr>
              <a:t>幸せのちから</a:t>
            </a:r>
            <a:r>
              <a:rPr lang="en-US" altLang="ja-JP" b="1" dirty="0" smtClean="0">
                <a:solidFill>
                  <a:schemeClr val="bg1"/>
                </a:solidFill>
              </a:rPr>
              <a:t>』</a:t>
            </a:r>
            <a:endParaRPr kumimoji="1" lang="ja-JP" altLang="en-US" b="1" dirty="0">
              <a:solidFill>
                <a:schemeClr val="bg1"/>
              </a:solidFill>
            </a:endParaRPr>
          </a:p>
        </p:txBody>
      </p:sp>
      <p:sp>
        <p:nvSpPr>
          <p:cNvPr id="21" name="テキスト ボックス 20"/>
          <p:cNvSpPr txBox="1"/>
          <p:nvPr/>
        </p:nvSpPr>
        <p:spPr>
          <a:xfrm>
            <a:off x="4572000" y="980728"/>
            <a:ext cx="1622560" cy="307777"/>
          </a:xfrm>
          <a:prstGeom prst="rect">
            <a:avLst/>
          </a:prstGeom>
          <a:noFill/>
        </p:spPr>
        <p:txBody>
          <a:bodyPr wrap="none" rtlCol="0">
            <a:spAutoFit/>
          </a:bodyPr>
          <a:lstStyle/>
          <a:p>
            <a:r>
              <a:rPr kumimoji="1" lang="ja-JP" altLang="en-US" sz="1400" b="1" dirty="0" smtClean="0">
                <a:solidFill>
                  <a:schemeClr val="bg1"/>
                </a:solidFill>
              </a:rPr>
              <a:t>ルービックキューブ</a:t>
            </a:r>
            <a:endParaRPr kumimoji="1" lang="ja-JP" altLang="en-US" sz="1400" b="1" dirty="0">
              <a:solidFill>
                <a:schemeClr val="bg1"/>
              </a:solidFill>
            </a:endParaRPr>
          </a:p>
        </p:txBody>
      </p:sp>
      <p:sp>
        <p:nvSpPr>
          <p:cNvPr id="14" name="正方形/長方形 13"/>
          <p:cNvSpPr/>
          <p:nvPr/>
        </p:nvSpPr>
        <p:spPr>
          <a:xfrm>
            <a:off x="4357695" y="5445225"/>
            <a:ext cx="3279296" cy="584775"/>
          </a:xfrm>
          <a:prstGeom prst="rect">
            <a:avLst/>
          </a:prstGeom>
        </p:spPr>
        <p:txBody>
          <a:bodyPr wrap="square">
            <a:spAutoFit/>
          </a:bodyPr>
          <a:lstStyle/>
          <a:p>
            <a:r>
              <a:rPr lang="en-US" altLang="ja-JP"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Stealth</a:t>
            </a:r>
            <a:r>
              <a:rPr lang="ja-JP" altLang="en-US"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lang="en-US" altLang="ja-JP" sz="32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Placement</a:t>
            </a:r>
            <a:endParaRPr lang="ja-JP" altLang="en-US" sz="32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23" name="テキスト ボックス 22"/>
          <p:cNvSpPr txBox="1"/>
          <p:nvPr/>
        </p:nvSpPr>
        <p:spPr>
          <a:xfrm>
            <a:off x="2123728" y="908720"/>
            <a:ext cx="1628972" cy="400110"/>
          </a:xfrm>
          <a:prstGeom prst="rect">
            <a:avLst/>
          </a:prstGeom>
          <a:noFill/>
        </p:spPr>
        <p:txBody>
          <a:bodyPr wrap="none" rtlCol="0">
            <a:spAutoFit/>
          </a:bodyPr>
          <a:lstStyle/>
          <a:p>
            <a:r>
              <a:rPr lang="ja-JP" altLang="en-US" sz="2000" b="1" dirty="0" smtClean="0"/>
              <a:t>ドラマ</a:t>
            </a:r>
            <a:r>
              <a:rPr lang="en-US" altLang="ja-JP" sz="2000" b="1" dirty="0" smtClean="0"/>
              <a:t>『BOSS』</a:t>
            </a:r>
            <a:endParaRPr kumimoji="1" lang="ja-JP" altLang="en-US" sz="2000" b="1" dirty="0"/>
          </a:p>
        </p:txBody>
      </p:sp>
      <p:sp>
        <p:nvSpPr>
          <p:cNvPr id="24" name="テキスト ボックス 23"/>
          <p:cNvSpPr txBox="1"/>
          <p:nvPr/>
        </p:nvSpPr>
        <p:spPr>
          <a:xfrm>
            <a:off x="2123728" y="1268760"/>
            <a:ext cx="814647" cy="400110"/>
          </a:xfrm>
          <a:prstGeom prst="rect">
            <a:avLst/>
          </a:prstGeom>
          <a:noFill/>
        </p:spPr>
        <p:txBody>
          <a:bodyPr wrap="none" rtlCol="0">
            <a:spAutoFit/>
          </a:bodyPr>
          <a:lstStyle/>
          <a:p>
            <a:r>
              <a:rPr kumimoji="1" lang="en-US" altLang="ja-JP" sz="2000" b="1" dirty="0" smtClean="0"/>
              <a:t>M&amp;M</a:t>
            </a:r>
            <a:endParaRPr kumimoji="1" lang="ja-JP" altLang="en-US" sz="2000" b="1" dirty="0"/>
          </a:p>
        </p:txBody>
      </p:sp>
      <p:pic>
        <p:nvPicPr>
          <p:cNvPr id="88080" name="Picture 16" descr="クリックすると新しいウィンドウで開きます"/>
          <p:cNvPicPr>
            <a:picLocks noChangeAspect="1" noChangeArrowheads="1"/>
          </p:cNvPicPr>
          <p:nvPr/>
        </p:nvPicPr>
        <p:blipFill>
          <a:blip r:embed="rId7" cstate="print"/>
          <a:srcRect/>
          <a:stretch>
            <a:fillRect/>
          </a:stretch>
        </p:blipFill>
        <p:spPr bwMode="auto">
          <a:xfrm>
            <a:off x="251520" y="4109010"/>
            <a:ext cx="2394266" cy="1368152"/>
          </a:xfrm>
          <a:prstGeom prst="rect">
            <a:avLst/>
          </a:prstGeom>
          <a:noFill/>
        </p:spPr>
      </p:pic>
      <p:pic>
        <p:nvPicPr>
          <p:cNvPr id="88082" name="Picture 18" descr="クリックすると新しいウィンドウで開きます"/>
          <p:cNvPicPr>
            <a:picLocks noChangeAspect="1" noChangeArrowheads="1"/>
          </p:cNvPicPr>
          <p:nvPr/>
        </p:nvPicPr>
        <p:blipFill>
          <a:blip r:embed="rId8" cstate="print"/>
          <a:srcRect/>
          <a:stretch>
            <a:fillRect/>
          </a:stretch>
        </p:blipFill>
        <p:spPr bwMode="auto">
          <a:xfrm>
            <a:off x="1403648" y="4101467"/>
            <a:ext cx="2448272" cy="1375695"/>
          </a:xfrm>
          <a:prstGeom prst="rect">
            <a:avLst/>
          </a:prstGeom>
          <a:noFill/>
        </p:spPr>
      </p:pic>
      <p:sp>
        <p:nvSpPr>
          <p:cNvPr id="27" name="テキスト ボックス 26"/>
          <p:cNvSpPr txBox="1"/>
          <p:nvPr/>
        </p:nvSpPr>
        <p:spPr>
          <a:xfrm>
            <a:off x="251520" y="5477162"/>
            <a:ext cx="3098925" cy="400110"/>
          </a:xfrm>
          <a:prstGeom prst="rect">
            <a:avLst/>
          </a:prstGeom>
          <a:noFill/>
        </p:spPr>
        <p:txBody>
          <a:bodyPr wrap="none" rtlCol="0">
            <a:spAutoFit/>
          </a:bodyPr>
          <a:lstStyle/>
          <a:p>
            <a:r>
              <a:rPr lang="ja-JP" altLang="en-US" sz="2000" b="1" dirty="0" smtClean="0"/>
              <a:t>アニメ</a:t>
            </a:r>
            <a:r>
              <a:rPr lang="en-US" altLang="ja-JP" sz="2000" b="1" dirty="0" smtClean="0"/>
              <a:t>『</a:t>
            </a:r>
            <a:r>
              <a:rPr lang="ja-JP" altLang="en-US" sz="2000" b="1" dirty="0" smtClean="0"/>
              <a:t>涼宮ハルヒの消失</a:t>
            </a:r>
            <a:r>
              <a:rPr lang="en-US" altLang="ja-JP" sz="2000" b="1" dirty="0" smtClean="0"/>
              <a:t>』</a:t>
            </a:r>
            <a:endParaRPr kumimoji="1" lang="ja-JP" altLang="en-US" sz="2000" b="1" dirty="0"/>
          </a:p>
        </p:txBody>
      </p:sp>
      <p:sp>
        <p:nvSpPr>
          <p:cNvPr id="28" name="テキスト ボックス 27"/>
          <p:cNvSpPr txBox="1"/>
          <p:nvPr/>
        </p:nvSpPr>
        <p:spPr>
          <a:xfrm>
            <a:off x="251520" y="5805264"/>
            <a:ext cx="1845377" cy="400110"/>
          </a:xfrm>
          <a:prstGeom prst="rect">
            <a:avLst/>
          </a:prstGeom>
          <a:noFill/>
        </p:spPr>
        <p:txBody>
          <a:bodyPr wrap="none" rtlCol="0">
            <a:spAutoFit/>
          </a:bodyPr>
          <a:lstStyle/>
          <a:p>
            <a:r>
              <a:rPr kumimoji="1" lang="ja-JP" altLang="en-US" sz="2000" b="1" dirty="0" smtClean="0"/>
              <a:t>ファミリーマート</a:t>
            </a:r>
            <a:endParaRPr kumimoji="1" lang="ja-JP" altLang="en-US"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2"/>
                                        </p:tgtEl>
                                        <p:attrNameLst>
                                          <p:attrName>style.visibility</p:attrName>
                                        </p:attrNameLst>
                                      </p:cBhvr>
                                      <p:to>
                                        <p:strVal val="visible"/>
                                      </p:to>
                                    </p:set>
                                    <p:set>
                                      <p:cBhvr>
                                        <p:cTn id="7" dur="228" fill="hold">
                                          <p:stCondLst>
                                            <p:cond delay="0"/>
                                          </p:stCondLst>
                                        </p:cTn>
                                        <p:tgtEl>
                                          <p:spTgt spid="12"/>
                                        </p:tgtEl>
                                        <p:attrNameLst>
                                          <p:attrName>style.rotation</p:attrName>
                                        </p:attrNameLst>
                                      </p:cBhvr>
                                      <p:to>
                                        <p:strVal val="-45.0"/>
                                      </p:to>
                                    </p:set>
                                    <p:anim calcmode="lin" valueType="num">
                                      <p:cBhvr>
                                        <p:cTn id="8" dur="228" fill="hold">
                                          <p:stCondLst>
                                            <p:cond delay="228"/>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12"/>
                                        </p:tgtEl>
                                        <p:attrNameLst>
                                          <p:attrName>ppt_y</p:attrName>
                                        </p:attrNameLst>
                                      </p:cBhvr>
                                      <p:tavLst>
                                        <p:tav tm="0">
                                          <p:val>
                                            <p:strVal val="#ppt_y-(0.354*#ppt_w-0.172*#ppt_h)"/>
                                          </p:val>
                                        </p:tav>
                                        <p:tav tm="100000">
                                          <p:val>
                                            <p:strVal val="#ppt_y"/>
                                          </p:val>
                                        </p:tav>
                                      </p:tavLst>
                                    </p:anim>
                                  </p:childTnLst>
                                </p:cTn>
                              </p:par>
                              <p:par>
                                <p:cTn id="12" presetID="38" presetClass="entr" presetSubtype="0" accel="50000" fill="hold" grpId="0" nodeType="withEffect">
                                  <p:stCondLst>
                                    <p:cond delay="0"/>
                                  </p:stCondLst>
                                  <p:iterate type="lt">
                                    <p:tmPct val="50000"/>
                                  </p:iterate>
                                  <p:childTnLst>
                                    <p:set>
                                      <p:cBhvr>
                                        <p:cTn id="13" dur="1" fill="hold">
                                          <p:stCondLst>
                                            <p:cond delay="0"/>
                                          </p:stCondLst>
                                        </p:cTn>
                                        <p:tgtEl>
                                          <p:spTgt spid="10"/>
                                        </p:tgtEl>
                                        <p:attrNameLst>
                                          <p:attrName>style.visibility</p:attrName>
                                        </p:attrNameLst>
                                      </p:cBhvr>
                                      <p:to>
                                        <p:strVal val="visible"/>
                                      </p:to>
                                    </p:set>
                                    <p:set>
                                      <p:cBhvr>
                                        <p:cTn id="14" dur="228" fill="hold">
                                          <p:stCondLst>
                                            <p:cond delay="0"/>
                                          </p:stCondLst>
                                        </p:cTn>
                                        <p:tgtEl>
                                          <p:spTgt spid="10"/>
                                        </p:tgtEl>
                                        <p:attrNameLst>
                                          <p:attrName>style.rotation</p:attrName>
                                        </p:attrNameLst>
                                      </p:cBhvr>
                                      <p:to>
                                        <p:strVal val="-45.0"/>
                                      </p:to>
                                    </p:set>
                                    <p:anim calcmode="lin" valueType="num">
                                      <p:cBhvr>
                                        <p:cTn id="15" dur="228" fill="hold">
                                          <p:stCondLst>
                                            <p:cond delay="228"/>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16" dur="228"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17" dur="78" decel="50000" autoRev="1" fill="hold">
                                          <p:stCondLst>
                                            <p:cond delay="228"/>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18" dur="68" fill="hold">
                                          <p:stCondLst>
                                            <p:cond delay="432"/>
                                          </p:stCondLst>
                                        </p:cTn>
                                        <p:tgtEl>
                                          <p:spTgt spid="10"/>
                                        </p:tgtEl>
                                        <p:attrNameLst>
                                          <p:attrName>ppt_y</p:attrName>
                                        </p:attrNameLst>
                                      </p:cBhvr>
                                      <p:tavLst>
                                        <p:tav tm="0">
                                          <p:val>
                                            <p:strVal val="#ppt_y-(0.354*#ppt_w-0.172*#ppt_h)"/>
                                          </p:val>
                                        </p:tav>
                                        <p:tav tm="100000">
                                          <p:val>
                                            <p:strVal val="#ppt_y"/>
                                          </p:val>
                                        </p:tav>
                                      </p:tavLst>
                                    </p:anim>
                                  </p:childTnLst>
                                </p:cTn>
                              </p:par>
                              <p:par>
                                <p:cTn id="19" presetID="38" presetClass="entr" presetSubtype="0" accel="50000" fill="hold" grpId="0" nodeType="withEffect">
                                  <p:stCondLst>
                                    <p:cond delay="0"/>
                                  </p:stCondLst>
                                  <p:iterate type="lt">
                                    <p:tmPct val="50000"/>
                                  </p:iterate>
                                  <p:childTnLst>
                                    <p:set>
                                      <p:cBhvr>
                                        <p:cTn id="20" dur="1" fill="hold">
                                          <p:stCondLst>
                                            <p:cond delay="0"/>
                                          </p:stCondLst>
                                        </p:cTn>
                                        <p:tgtEl>
                                          <p:spTgt spid="8"/>
                                        </p:tgtEl>
                                        <p:attrNameLst>
                                          <p:attrName>style.visibility</p:attrName>
                                        </p:attrNameLst>
                                      </p:cBhvr>
                                      <p:to>
                                        <p:strVal val="visible"/>
                                      </p:to>
                                    </p:set>
                                    <p:set>
                                      <p:cBhvr>
                                        <p:cTn id="21" dur="228" fill="hold">
                                          <p:stCondLst>
                                            <p:cond delay="0"/>
                                          </p:stCondLst>
                                        </p:cTn>
                                        <p:tgtEl>
                                          <p:spTgt spid="8"/>
                                        </p:tgtEl>
                                        <p:attrNameLst>
                                          <p:attrName>style.rotation</p:attrName>
                                        </p:attrNameLst>
                                      </p:cBhvr>
                                      <p:to>
                                        <p:strVal val="-45.0"/>
                                      </p:to>
                                    </p:set>
                                    <p:anim calcmode="lin" valueType="num">
                                      <p:cBhvr>
                                        <p:cTn id="22" dur="228" fill="hold">
                                          <p:stCondLst>
                                            <p:cond delay="228"/>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23" dur="228"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24" dur="78" decel="50000" autoRev="1" fill="hold">
                                          <p:stCondLst>
                                            <p:cond delay="228"/>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25" dur="68" fill="hold">
                                          <p:stCondLst>
                                            <p:cond delay="432"/>
                                          </p:stCondLst>
                                        </p:cTn>
                                        <p:tgtEl>
                                          <p:spTgt spid="8"/>
                                        </p:tgtEl>
                                        <p:attrNameLst>
                                          <p:attrName>ppt_y</p:attrName>
                                        </p:attrNameLst>
                                      </p:cBhvr>
                                      <p:tavLst>
                                        <p:tav tm="0">
                                          <p:val>
                                            <p:strVal val="#ppt_y-(0.354*#ppt_w-0.172*#ppt_h)"/>
                                          </p:val>
                                        </p:tav>
                                        <p:tav tm="100000">
                                          <p:val>
                                            <p:strVal val="#ppt_y"/>
                                          </p:val>
                                        </p:tav>
                                      </p:tavLst>
                                    </p:anim>
                                  </p:childTnLst>
                                </p:cTn>
                              </p:par>
                              <p:par>
                                <p:cTn id="26" presetID="38" presetClass="entr" presetSubtype="0" accel="50000" fill="hold" grpId="0" nodeType="withEffect">
                                  <p:stCondLst>
                                    <p:cond delay="0"/>
                                  </p:stCondLst>
                                  <p:iterate type="lt">
                                    <p:tmPct val="50000"/>
                                  </p:iterate>
                                  <p:childTnLst>
                                    <p:set>
                                      <p:cBhvr>
                                        <p:cTn id="27" dur="1" fill="hold">
                                          <p:stCondLst>
                                            <p:cond delay="0"/>
                                          </p:stCondLst>
                                        </p:cTn>
                                        <p:tgtEl>
                                          <p:spTgt spid="14"/>
                                        </p:tgtEl>
                                        <p:attrNameLst>
                                          <p:attrName>style.visibility</p:attrName>
                                        </p:attrNameLst>
                                      </p:cBhvr>
                                      <p:to>
                                        <p:strVal val="visible"/>
                                      </p:to>
                                    </p:set>
                                    <p:set>
                                      <p:cBhvr>
                                        <p:cTn id="28" dur="228" fill="hold">
                                          <p:stCondLst>
                                            <p:cond delay="0"/>
                                          </p:stCondLst>
                                        </p:cTn>
                                        <p:tgtEl>
                                          <p:spTgt spid="14"/>
                                        </p:tgtEl>
                                        <p:attrNameLst>
                                          <p:attrName>style.rotation</p:attrName>
                                        </p:attrNameLst>
                                      </p:cBhvr>
                                      <p:to>
                                        <p:strVal val="-45.0"/>
                                      </p:to>
                                    </p:set>
                                    <p:anim calcmode="lin" valueType="num">
                                      <p:cBhvr>
                                        <p:cTn id="29" dur="228" fill="hold">
                                          <p:stCondLst>
                                            <p:cond delay="228"/>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0" dur="228"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1" dur="78" decel="50000" autoRev="1" fill="hold">
                                          <p:stCondLst>
                                            <p:cond delay="228"/>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2" dur="68" fill="hold">
                                          <p:stCondLst>
                                            <p:cond delay="432"/>
                                          </p:stCondLst>
                                        </p:cTn>
                                        <p:tgtEl>
                                          <p:spTgt spid="14"/>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260648"/>
            <a:ext cx="8229600" cy="706090"/>
          </a:xfrm>
        </p:spPr>
        <p:txBody>
          <a:bodyPr>
            <a:normAutofit fontScale="90000"/>
          </a:bodyPr>
          <a:lstStyle/>
          <a:p>
            <a:r>
              <a:rPr kumimoji="1" lang="en-US" altLang="ja-JP"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PP</a:t>
            </a:r>
            <a:r>
              <a:rPr kumimoji="1" lang="ja-JP" altLang="en-US" dirty="0" smtClean="0"/>
              <a:t>の４分類</a:t>
            </a:r>
            <a:endParaRPr kumimoji="1" lang="ja-JP" altLang="en-US" dirty="0"/>
          </a:p>
        </p:txBody>
      </p:sp>
      <p:graphicFrame>
        <p:nvGraphicFramePr>
          <p:cNvPr id="6" name="コンテンツ プレースホルダ 5"/>
          <p:cNvGraphicFramePr>
            <a:graphicFrameLocks noGrp="1"/>
          </p:cNvGraphicFramePr>
          <p:nvPr>
            <p:ph idx="1"/>
          </p:nvPr>
        </p:nvGraphicFramePr>
        <p:xfrm>
          <a:off x="251520" y="980728"/>
          <a:ext cx="8435280" cy="5061952"/>
        </p:xfrm>
        <a:graphic>
          <a:graphicData uri="http://schemas.openxmlformats.org/drawingml/2006/table">
            <a:tbl>
              <a:tblPr firstRow="1" bandRow="1">
                <a:tableStyleId>{5C22544A-7EE6-4342-B048-85BDC9FD1C3A}</a:tableStyleId>
              </a:tblPr>
              <a:tblGrid>
                <a:gridCol w="4217640"/>
                <a:gridCol w="4217640"/>
              </a:tblGrid>
              <a:tr h="504056">
                <a:tc>
                  <a:txBody>
                    <a:bodyPr/>
                    <a:lstStyle/>
                    <a:p>
                      <a:pPr algn="ctr"/>
                      <a:r>
                        <a:rPr kumimoji="1" lang="ja-JP" altLang="en-US" dirty="0" smtClean="0"/>
                        <a:t>分類名</a:t>
                      </a:r>
                      <a:endParaRPr kumimoji="1" lang="ja-JP" altLang="en-US" dirty="0"/>
                    </a:p>
                  </a:txBody>
                  <a:tcPr/>
                </a:tc>
                <a:tc>
                  <a:txBody>
                    <a:bodyPr/>
                    <a:lstStyle/>
                    <a:p>
                      <a:pPr algn="ctr"/>
                      <a:r>
                        <a:rPr kumimoji="1" lang="ja-JP" altLang="en-US" dirty="0" smtClean="0"/>
                        <a:t>特徴</a:t>
                      </a:r>
                      <a:endParaRPr kumimoji="1" lang="ja-JP" altLang="en-US" dirty="0"/>
                    </a:p>
                  </a:txBody>
                  <a:tcPr/>
                </a:tc>
              </a:tr>
              <a:tr h="869816">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Classic 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0" dirty="0" smtClean="0"/>
                        <a:t>どんなブランド、商品であれ使用可能。</a:t>
                      </a:r>
                      <a:r>
                        <a:rPr lang="ja-JP" altLang="en-US" sz="1600" b="1" dirty="0" smtClean="0">
                          <a:solidFill>
                            <a:srgbClr val="FF0000"/>
                          </a:solidFill>
                        </a:rPr>
                        <a:t>カメラ視野に商品やブランドが映し出される</a:t>
                      </a:r>
                      <a:r>
                        <a:rPr lang="ja-JP" altLang="en-US" sz="1600" b="0" dirty="0" smtClean="0"/>
                        <a:t>ように作られる。シンプルかつ容易に組み込める上、低コスト。ただし、同じ映画中に多く有る場合きづかれないままになることが有りうる。</a:t>
                      </a:r>
                      <a:endParaRPr kumimoji="1" lang="ja-JP" altLang="en-US" sz="1600" b="0" dirty="0"/>
                    </a:p>
                  </a:txBody>
                  <a:tcPr/>
                </a:tc>
              </a:tr>
              <a:tr h="869816">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Corporate 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0" dirty="0" smtClean="0"/>
                        <a:t>商品実物は使用せずに</a:t>
                      </a:r>
                      <a:r>
                        <a:rPr lang="ja-JP" altLang="en-US" sz="1600" b="1" dirty="0" smtClean="0">
                          <a:solidFill>
                            <a:srgbClr val="FF0000"/>
                          </a:solidFill>
                        </a:rPr>
                        <a:t>ブランドの名前を使用</a:t>
                      </a:r>
                      <a:r>
                        <a:rPr lang="ja-JP" altLang="en-US" sz="1600" b="0" dirty="0" smtClean="0"/>
                        <a:t>。よって消費者が映画を見る前からブランド名を知らないと簡単に気付かないことがあるからリスキー。</a:t>
                      </a:r>
                      <a:endParaRPr kumimoji="1" lang="ja-JP" altLang="en-US" sz="1600" b="0" dirty="0"/>
                    </a:p>
                  </a:txBody>
                  <a:tcPr/>
                </a:tc>
              </a:tr>
              <a:tr h="869816">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Evocative 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1" dirty="0" smtClean="0">
                          <a:solidFill>
                            <a:srgbClr val="FF0000"/>
                          </a:solidFill>
                        </a:rPr>
                        <a:t>直接ブランド名がスクリーンにでるわけではない</a:t>
                      </a:r>
                      <a:r>
                        <a:rPr lang="ja-JP" altLang="en-US" sz="1600" b="0" dirty="0" smtClean="0"/>
                        <a:t>。そのものが特徴的で印象的なものであれば視聴者の目に焼きつく。</a:t>
                      </a:r>
                      <a:endParaRPr kumimoji="1" lang="ja-JP" altLang="en-US" sz="1600" b="0" dirty="0"/>
                    </a:p>
                  </a:txBody>
                  <a:tcPr/>
                </a:tc>
              </a:tr>
              <a:tr h="869816">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Stealth</a:t>
                      </a:r>
                      <a:r>
                        <a:rPr kumimoji="1" lang="ja-JP" altLang="en-US" sz="3600" b="1" cap="none" spc="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1" dirty="0" smtClean="0">
                          <a:solidFill>
                            <a:srgbClr val="FF0000"/>
                          </a:solidFill>
                        </a:rPr>
                        <a:t>上手く映画に溶け込んでいる。気づかれることはほとんどない</a:t>
                      </a:r>
                      <a:r>
                        <a:rPr lang="ja-JP" altLang="en-US" sz="1600" b="0" dirty="0" smtClean="0"/>
                        <a:t>が、気づいたときには強烈なインパクトを残す。対策として、映画のオープニングやエンディング（エンドロール）にキャストや協力会社を流す際に出てくる。</a:t>
                      </a:r>
                      <a:endParaRPr kumimoji="1" lang="ja-JP" altLang="en-US" sz="1600" b="0" dirty="0"/>
                    </a:p>
                  </a:txBody>
                  <a:tcPr/>
                </a:tc>
              </a:tr>
            </a:tbl>
          </a:graphicData>
        </a:graphic>
      </p:graphicFrame>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33</a:t>
            </a:fld>
            <a:endParaRPr kumimoji="1" lang="ja-JP" altLang="en-US"/>
          </a:p>
        </p:txBody>
      </p:sp>
      <p:sp>
        <p:nvSpPr>
          <p:cNvPr id="7" name="テキスト ボックス 6"/>
          <p:cNvSpPr txBox="1"/>
          <p:nvPr/>
        </p:nvSpPr>
        <p:spPr>
          <a:xfrm>
            <a:off x="323528" y="6093296"/>
            <a:ext cx="7685694" cy="276999"/>
          </a:xfrm>
          <a:prstGeom prst="rect">
            <a:avLst/>
          </a:prstGeom>
          <a:noFill/>
        </p:spPr>
        <p:txBody>
          <a:bodyPr wrap="none" rtlCol="0">
            <a:spAutoFit/>
          </a:bodyPr>
          <a:lstStyle/>
          <a:p>
            <a:r>
              <a:rPr kumimoji="1" lang="ja-JP" altLang="en-US" sz="1200" dirty="0" smtClean="0"/>
              <a:t>参照：</a:t>
            </a:r>
            <a:r>
              <a:rPr kumimoji="1" lang="en-US" altLang="ja-JP" sz="1200" dirty="0" smtClean="0"/>
              <a:t>Jean-Marc </a:t>
            </a:r>
            <a:r>
              <a:rPr kumimoji="1" lang="en-US" altLang="ja-JP" sz="1200" dirty="0" err="1" smtClean="0"/>
              <a:t>Lehu『Branded</a:t>
            </a:r>
            <a:r>
              <a:rPr kumimoji="1" lang="en-US" altLang="ja-JP" sz="1200" dirty="0" smtClean="0"/>
              <a:t> Entertainment –Product Placement &amp; brand strategy in the entertainment business-』</a:t>
            </a:r>
            <a:endParaRPr kumimoji="1" lang="ja-JP" altLang="en-US" sz="1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コンテンツ プレースホルダ 5"/>
          <p:cNvGraphicFramePr>
            <a:graphicFrameLocks noGrp="1"/>
          </p:cNvGraphicFramePr>
          <p:nvPr>
            <p:ph idx="1"/>
          </p:nvPr>
        </p:nvGraphicFramePr>
        <p:xfrm>
          <a:off x="251520" y="188640"/>
          <a:ext cx="8435280" cy="5061952"/>
        </p:xfrm>
        <a:graphic>
          <a:graphicData uri="http://schemas.openxmlformats.org/drawingml/2006/table">
            <a:tbl>
              <a:tblPr firstRow="1" bandRow="1">
                <a:tableStyleId>{5C22544A-7EE6-4342-B048-85BDC9FD1C3A}</a:tableStyleId>
              </a:tblPr>
              <a:tblGrid>
                <a:gridCol w="4217640"/>
                <a:gridCol w="4217640"/>
              </a:tblGrid>
              <a:tr h="504056">
                <a:tc>
                  <a:txBody>
                    <a:bodyPr/>
                    <a:lstStyle/>
                    <a:p>
                      <a:pPr algn="ctr"/>
                      <a:r>
                        <a:rPr kumimoji="1" lang="ja-JP" altLang="en-US" dirty="0" smtClean="0"/>
                        <a:t>分類名</a:t>
                      </a:r>
                      <a:endParaRPr kumimoji="1" lang="ja-JP" altLang="en-US" dirty="0"/>
                    </a:p>
                  </a:txBody>
                  <a:tcPr/>
                </a:tc>
                <a:tc>
                  <a:txBody>
                    <a:bodyPr/>
                    <a:lstStyle/>
                    <a:p>
                      <a:pPr algn="ctr"/>
                      <a:r>
                        <a:rPr kumimoji="1" lang="ja-JP" altLang="en-US" dirty="0" smtClean="0"/>
                        <a:t>特徴</a:t>
                      </a:r>
                      <a:endParaRPr kumimoji="1" lang="ja-JP" altLang="en-US" dirty="0"/>
                    </a:p>
                  </a:txBody>
                  <a:tcPr/>
                </a:tc>
              </a:tr>
              <a:tr h="869816">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Classic 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0" dirty="0" smtClean="0"/>
                        <a:t>どんなブランド、商品であれ使用可能。</a:t>
                      </a:r>
                      <a:r>
                        <a:rPr lang="ja-JP" altLang="en-US" sz="1600" b="1" dirty="0" smtClean="0">
                          <a:solidFill>
                            <a:srgbClr val="FF0000"/>
                          </a:solidFill>
                        </a:rPr>
                        <a:t>カメラ視野に商品やブランドが映し出される</a:t>
                      </a:r>
                      <a:r>
                        <a:rPr lang="ja-JP" altLang="en-US" sz="1600" b="0" dirty="0" smtClean="0"/>
                        <a:t>ように作られる。シンプルかつ容易に組み込める上、低コスト。ただし、同じ映画中に多く有る場合きづかれないままになることが有りうる。</a:t>
                      </a:r>
                      <a:endParaRPr kumimoji="1" lang="ja-JP" altLang="en-US" sz="1600" b="0" dirty="0"/>
                    </a:p>
                  </a:txBody>
                  <a:tcPr/>
                </a:tc>
              </a:tr>
              <a:tr h="869816">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Corporate 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0" dirty="0" smtClean="0"/>
                        <a:t>商品実物は使用せずに</a:t>
                      </a:r>
                      <a:r>
                        <a:rPr lang="ja-JP" altLang="en-US" sz="1600" b="1" dirty="0" smtClean="0">
                          <a:solidFill>
                            <a:srgbClr val="FF0000"/>
                          </a:solidFill>
                        </a:rPr>
                        <a:t>ブランドの名前を使用</a:t>
                      </a:r>
                      <a:r>
                        <a:rPr lang="ja-JP" altLang="en-US" sz="1600" b="0" dirty="0" smtClean="0"/>
                        <a:t>。よって消費者が映画を見る前からブランド名を知らないと簡単に気付かないことがあるからリスキー。</a:t>
                      </a:r>
                      <a:endParaRPr kumimoji="1" lang="ja-JP" altLang="en-US" sz="1600" b="0" dirty="0"/>
                    </a:p>
                  </a:txBody>
                  <a:tcPr/>
                </a:tc>
              </a:tr>
              <a:tr h="869816">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Evocative 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1" dirty="0" smtClean="0">
                          <a:solidFill>
                            <a:srgbClr val="FF0000"/>
                          </a:solidFill>
                        </a:rPr>
                        <a:t>直接ブランド名がスクリーンにでるわけではない</a:t>
                      </a:r>
                      <a:r>
                        <a:rPr lang="ja-JP" altLang="en-US" sz="1600" b="0" dirty="0" smtClean="0"/>
                        <a:t>。そのものが特徴的で印象的なものであれば視聴者の目に焼きつく。</a:t>
                      </a:r>
                      <a:endParaRPr kumimoji="1" lang="ja-JP" altLang="en-US" sz="1600" b="0" dirty="0"/>
                    </a:p>
                  </a:txBody>
                  <a:tcPr/>
                </a:tc>
              </a:tr>
              <a:tr h="869816">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Stealth</a:t>
                      </a:r>
                      <a:r>
                        <a:rPr kumimoji="1" lang="ja-JP" altLang="en-US" sz="3600" b="1" cap="none" spc="0" baseline="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1" dirty="0" smtClean="0">
                          <a:solidFill>
                            <a:srgbClr val="FF0000"/>
                          </a:solidFill>
                        </a:rPr>
                        <a:t>上手く映画に溶け込んでいる。気づかれることはほとんどない</a:t>
                      </a:r>
                      <a:r>
                        <a:rPr lang="ja-JP" altLang="en-US" sz="1600" b="0" dirty="0" smtClean="0"/>
                        <a:t>が、気づいたときには強烈なインパクトを残す。対策として、映画のオープニングやエンディング（エンドロール）にキャストや協力会社を流す際に出てくる。</a:t>
                      </a:r>
                      <a:endParaRPr kumimoji="1" lang="ja-JP" altLang="en-US" sz="1600" b="0" dirty="0"/>
                    </a:p>
                  </a:txBody>
                  <a:tcPr/>
                </a:tc>
              </a:tr>
            </a:tbl>
          </a:graphicData>
        </a:graphic>
      </p:graphicFrame>
      <p:sp>
        <p:nvSpPr>
          <p:cNvPr id="4" name="日付プレースホルダ 3"/>
          <p:cNvSpPr>
            <a:spLocks noGrp="1"/>
          </p:cNvSpPr>
          <p:nvPr>
            <p:ph type="dt" sz="half" idx="10"/>
          </p:nvPr>
        </p:nvSpPr>
        <p:spPr>
          <a:xfrm>
            <a:off x="107504" y="6356350"/>
            <a:ext cx="2133600" cy="365125"/>
          </a:xfrm>
        </p:spPr>
        <p:txBody>
          <a:bodyPr/>
          <a:lstStyle/>
          <a:p>
            <a:fld id="{5C2B8742-7D7F-44F2-8A03-B83C854C8951}" type="datetime1">
              <a:rPr kumimoji="1" lang="ja-JP" altLang="en-US" smtClean="0"/>
              <a:pPr/>
              <a:t>2011/12/18</a:t>
            </a:fld>
            <a:endParaRPr kumimoji="1" lang="ja-JP" altLang="en-US" dirty="0"/>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34</a:t>
            </a:fld>
            <a:endParaRPr kumimoji="1" lang="ja-JP" altLang="en-US"/>
          </a:p>
        </p:txBody>
      </p:sp>
      <p:sp>
        <p:nvSpPr>
          <p:cNvPr id="7" name="テキスト ボックス 6"/>
          <p:cNvSpPr txBox="1"/>
          <p:nvPr/>
        </p:nvSpPr>
        <p:spPr>
          <a:xfrm>
            <a:off x="990762" y="6392361"/>
            <a:ext cx="7685694" cy="276999"/>
          </a:xfrm>
          <a:prstGeom prst="rect">
            <a:avLst/>
          </a:prstGeom>
          <a:noFill/>
        </p:spPr>
        <p:txBody>
          <a:bodyPr wrap="none" rtlCol="0">
            <a:spAutoFit/>
          </a:bodyPr>
          <a:lstStyle/>
          <a:p>
            <a:r>
              <a:rPr kumimoji="1" lang="ja-JP" altLang="en-US" sz="1200" dirty="0" smtClean="0"/>
              <a:t>参照：</a:t>
            </a:r>
            <a:r>
              <a:rPr kumimoji="1" lang="en-US" altLang="ja-JP" sz="1200" dirty="0" smtClean="0"/>
              <a:t>Jean-Marc </a:t>
            </a:r>
            <a:r>
              <a:rPr kumimoji="1" lang="en-US" altLang="ja-JP" sz="1200" dirty="0" err="1" smtClean="0"/>
              <a:t>Lehu『Branded</a:t>
            </a:r>
            <a:r>
              <a:rPr kumimoji="1" lang="en-US" altLang="ja-JP" sz="1200" dirty="0" smtClean="0"/>
              <a:t> Entertainment –Product Placement &amp; brand strategy in the entertainment business-』</a:t>
            </a:r>
            <a:endParaRPr kumimoji="1" lang="ja-JP" altLang="en-US" sz="1200" dirty="0"/>
          </a:p>
        </p:txBody>
      </p:sp>
      <p:sp>
        <p:nvSpPr>
          <p:cNvPr id="8" name="角丸四角形 7"/>
          <p:cNvSpPr/>
          <p:nvPr/>
        </p:nvSpPr>
        <p:spPr>
          <a:xfrm>
            <a:off x="4572000" y="764704"/>
            <a:ext cx="4032448" cy="2232248"/>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t>ブランド名が実際に登場する</a:t>
            </a:r>
            <a:endParaRPr kumimoji="1" lang="ja-JP" altLang="en-US" dirty="0"/>
          </a:p>
        </p:txBody>
      </p:sp>
      <p:sp>
        <p:nvSpPr>
          <p:cNvPr id="9" name="角丸四角形 8"/>
          <p:cNvSpPr/>
          <p:nvPr/>
        </p:nvSpPr>
        <p:spPr>
          <a:xfrm>
            <a:off x="4572000" y="3140968"/>
            <a:ext cx="4032448" cy="201622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dirty="0" smtClean="0"/>
              <a:t>ブランド名が実際に登場しない</a:t>
            </a:r>
            <a:endParaRPr kumimoji="1" lang="ja-JP" altLang="en-US" dirty="0"/>
          </a:p>
        </p:txBody>
      </p:sp>
      <p:sp>
        <p:nvSpPr>
          <p:cNvPr id="10" name="正方形/長方形 9"/>
          <p:cNvSpPr/>
          <p:nvPr/>
        </p:nvSpPr>
        <p:spPr>
          <a:xfrm>
            <a:off x="251520" y="692696"/>
            <a:ext cx="8424936" cy="2376264"/>
          </a:xfrm>
          <a:prstGeom prst="rect">
            <a:avLst/>
          </a:prstGeom>
          <a:noFill/>
          <a:ln>
            <a:solidFill>
              <a:srgbClr val="FF0000"/>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467544" y="4869160"/>
            <a:ext cx="8064896" cy="13681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t>ＰＰは気づかれることが前提なので、ブランド名が登場しないのは気づかれない可能性が高い。</a:t>
            </a:r>
            <a:endParaRPr lang="en-US" altLang="ja-JP" dirty="0" smtClean="0"/>
          </a:p>
          <a:p>
            <a:r>
              <a:rPr lang="ja-JP" altLang="en-US" dirty="0" smtClean="0"/>
              <a:t>なので、ブランド名が登場するクラシック・コーポレートに焦点をしぼる。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checkerboard(across)">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animScale>
                                      <p:cBhvr>
                                        <p:cTn id="15"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2"/>
                                        </p:tgtEl>
                                        <p:attrNameLst>
                                          <p:attrName>ppt_x</p:attrName>
                                          <p:attrName>ppt_y</p:attrName>
                                        </p:attrNameLst>
                                      </p:cBhvr>
                                    </p:animMotion>
                                    <p:animEffect transition="in" filter="fade">
                                      <p:cBhvr>
                                        <p:cTn id="17" dur="1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260648"/>
            <a:ext cx="8229600" cy="706090"/>
          </a:xfrm>
        </p:spPr>
        <p:txBody>
          <a:bodyPr>
            <a:normAutofit fontScale="90000"/>
          </a:bodyPr>
          <a:lstStyle/>
          <a:p>
            <a:r>
              <a:rPr kumimoji="1" lang="en-US" altLang="ja-JP"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PP</a:t>
            </a:r>
            <a:r>
              <a:rPr kumimoji="1" lang="ja-JP" altLang="en-US" dirty="0" smtClean="0"/>
              <a:t>の４分類</a:t>
            </a:r>
            <a:endParaRPr kumimoji="1" lang="ja-JP" altLang="en-US" dirty="0"/>
          </a:p>
        </p:txBody>
      </p:sp>
      <p:graphicFrame>
        <p:nvGraphicFramePr>
          <p:cNvPr id="6" name="コンテンツ プレースホルダ 5"/>
          <p:cNvGraphicFramePr>
            <a:graphicFrameLocks noGrp="1"/>
          </p:cNvGraphicFramePr>
          <p:nvPr>
            <p:ph idx="1"/>
          </p:nvPr>
        </p:nvGraphicFramePr>
        <p:xfrm>
          <a:off x="539552" y="1340768"/>
          <a:ext cx="8435280" cy="3024336"/>
        </p:xfrm>
        <a:graphic>
          <a:graphicData uri="http://schemas.openxmlformats.org/drawingml/2006/table">
            <a:tbl>
              <a:tblPr firstRow="1" bandRow="1">
                <a:tableStyleId>{5C22544A-7EE6-4342-B048-85BDC9FD1C3A}</a:tableStyleId>
              </a:tblPr>
              <a:tblGrid>
                <a:gridCol w="4217640"/>
                <a:gridCol w="4217640"/>
              </a:tblGrid>
              <a:tr h="529043">
                <a:tc>
                  <a:txBody>
                    <a:bodyPr/>
                    <a:lstStyle/>
                    <a:p>
                      <a:pPr algn="ctr"/>
                      <a:r>
                        <a:rPr kumimoji="1" lang="ja-JP" altLang="en-US" dirty="0" smtClean="0"/>
                        <a:t>分類名</a:t>
                      </a:r>
                      <a:endParaRPr kumimoji="1" lang="ja-JP" altLang="en-US" dirty="0"/>
                    </a:p>
                  </a:txBody>
                  <a:tcPr/>
                </a:tc>
                <a:tc>
                  <a:txBody>
                    <a:bodyPr/>
                    <a:lstStyle/>
                    <a:p>
                      <a:pPr algn="ctr"/>
                      <a:r>
                        <a:rPr kumimoji="1" lang="ja-JP" altLang="en-US" dirty="0" smtClean="0"/>
                        <a:t>特徴</a:t>
                      </a:r>
                      <a:endParaRPr kumimoji="1" lang="ja-JP" altLang="en-US" dirty="0"/>
                    </a:p>
                  </a:txBody>
                  <a:tcPr/>
                </a:tc>
              </a:tr>
              <a:tr h="1375610">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Classic 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0" dirty="0" smtClean="0"/>
                        <a:t>どんなブランド、商品であれ使用可能。</a:t>
                      </a:r>
                      <a:r>
                        <a:rPr lang="ja-JP" altLang="en-US" sz="1600" b="1" dirty="0" smtClean="0">
                          <a:solidFill>
                            <a:srgbClr val="FF0000"/>
                          </a:solidFill>
                        </a:rPr>
                        <a:t>カメラ視野に商品やブランドが映し出される</a:t>
                      </a:r>
                      <a:r>
                        <a:rPr lang="ja-JP" altLang="en-US" sz="1600" b="0" dirty="0" smtClean="0"/>
                        <a:t>ように作られる。シンプルかつ容易に組み込める上、低コスト。ただし、同じ映画中に多く有る場合きづかれないままになることが有りうる。</a:t>
                      </a:r>
                      <a:endParaRPr kumimoji="1" lang="ja-JP" altLang="en-US" sz="1600" b="0" dirty="0"/>
                    </a:p>
                  </a:txBody>
                  <a:tcPr/>
                </a:tc>
              </a:tr>
              <a:tr h="1119683">
                <a:tc>
                  <a:txBody>
                    <a:bodyPr/>
                    <a:lstStyle/>
                    <a:p>
                      <a:pPr algn="l"/>
                      <a:r>
                        <a:rPr kumimoji="1" lang="en-US" altLang="ja-JP" sz="36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Corporate Placement</a:t>
                      </a:r>
                      <a:endParaRPr kumimoji="1" lang="ja-JP" altLang="en-US" sz="36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txBody>
                  <a:tcPr/>
                </a:tc>
                <a:tc>
                  <a:txBody>
                    <a:bodyPr/>
                    <a:lstStyle/>
                    <a:p>
                      <a:r>
                        <a:rPr lang="ja-JP" altLang="en-US" sz="1600" b="0" dirty="0" smtClean="0"/>
                        <a:t>商品実物は使用せずに</a:t>
                      </a:r>
                      <a:r>
                        <a:rPr lang="ja-JP" altLang="en-US" sz="1600" b="1" dirty="0" smtClean="0">
                          <a:solidFill>
                            <a:srgbClr val="FF0000"/>
                          </a:solidFill>
                        </a:rPr>
                        <a:t>ブランドの名前を使用</a:t>
                      </a:r>
                      <a:r>
                        <a:rPr lang="ja-JP" altLang="en-US" sz="1600" b="0" dirty="0" smtClean="0"/>
                        <a:t>。よって消費者が映画を見る前からブランド名を知らないと簡単に気付かないことがあるからリスキー。</a:t>
                      </a:r>
                      <a:endParaRPr kumimoji="1" lang="ja-JP" altLang="en-US" sz="1600" b="0" dirty="0"/>
                    </a:p>
                  </a:txBody>
                  <a:tcPr/>
                </a:tc>
              </a:tr>
            </a:tbl>
          </a:graphicData>
        </a:graphic>
      </p:graphicFrame>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dirty="0"/>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35</a:t>
            </a:fld>
            <a:endParaRPr kumimoji="1" lang="ja-JP" altLang="en-US"/>
          </a:p>
        </p:txBody>
      </p:sp>
      <p:sp>
        <p:nvSpPr>
          <p:cNvPr id="7" name="テキスト ボックス 6"/>
          <p:cNvSpPr txBox="1"/>
          <p:nvPr/>
        </p:nvSpPr>
        <p:spPr>
          <a:xfrm>
            <a:off x="323528" y="6093296"/>
            <a:ext cx="7685694" cy="276999"/>
          </a:xfrm>
          <a:prstGeom prst="rect">
            <a:avLst/>
          </a:prstGeom>
          <a:noFill/>
        </p:spPr>
        <p:txBody>
          <a:bodyPr wrap="none" rtlCol="0">
            <a:spAutoFit/>
          </a:bodyPr>
          <a:lstStyle/>
          <a:p>
            <a:r>
              <a:rPr kumimoji="1" lang="ja-JP" altLang="en-US" sz="1200" dirty="0" smtClean="0"/>
              <a:t>参照：</a:t>
            </a:r>
            <a:r>
              <a:rPr kumimoji="1" lang="en-US" altLang="ja-JP" sz="1200" dirty="0" smtClean="0"/>
              <a:t>Jean-Marc </a:t>
            </a:r>
            <a:r>
              <a:rPr kumimoji="1" lang="en-US" altLang="ja-JP" sz="1200" dirty="0" err="1" smtClean="0"/>
              <a:t>Lehu『Branded</a:t>
            </a:r>
            <a:r>
              <a:rPr kumimoji="1" lang="en-US" altLang="ja-JP" sz="1200" dirty="0" smtClean="0"/>
              <a:t> Entertainment –Product Placement &amp; brand strategy in the entertainment business-』</a:t>
            </a:r>
            <a:endParaRPr kumimoji="1" lang="ja-JP" altLang="en-US" sz="1200" dirty="0"/>
          </a:p>
        </p:txBody>
      </p:sp>
      <p:sp>
        <p:nvSpPr>
          <p:cNvPr id="9" name="角丸四角形 8"/>
          <p:cNvSpPr/>
          <p:nvPr/>
        </p:nvSpPr>
        <p:spPr>
          <a:xfrm>
            <a:off x="4860032" y="1916832"/>
            <a:ext cx="4032448" cy="115212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dirty="0" smtClean="0"/>
              <a:t>商品そのものが出る</a:t>
            </a:r>
            <a:endParaRPr kumimoji="1" lang="ja-JP" altLang="en-US" dirty="0"/>
          </a:p>
        </p:txBody>
      </p:sp>
      <p:sp>
        <p:nvSpPr>
          <p:cNvPr id="10" name="角丸四角形 9"/>
          <p:cNvSpPr/>
          <p:nvPr/>
        </p:nvSpPr>
        <p:spPr>
          <a:xfrm>
            <a:off x="4860032" y="3212976"/>
            <a:ext cx="3960440" cy="1080120"/>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dirty="0" smtClean="0"/>
              <a:t>商品そのものが出ない</a:t>
            </a:r>
            <a:endParaRPr kumimoji="1" lang="ja-JP" altLang="en-US" dirty="0"/>
          </a:p>
        </p:txBody>
      </p:sp>
      <p:sp>
        <p:nvSpPr>
          <p:cNvPr id="11" name="正方形/長方形 10"/>
          <p:cNvSpPr/>
          <p:nvPr/>
        </p:nvSpPr>
        <p:spPr>
          <a:xfrm>
            <a:off x="539552" y="1844824"/>
            <a:ext cx="8352928" cy="1368152"/>
          </a:xfrm>
          <a:prstGeom prst="rect">
            <a:avLst/>
          </a:prstGeom>
          <a:noFill/>
          <a:ln w="38100">
            <a:solidFill>
              <a:srgbClr val="FF0000"/>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下リボン 12"/>
          <p:cNvSpPr/>
          <p:nvPr/>
        </p:nvSpPr>
        <p:spPr>
          <a:xfrm>
            <a:off x="467544" y="4509120"/>
            <a:ext cx="8352928" cy="1440160"/>
          </a:xfrm>
          <a:prstGeom prst="ribbon">
            <a:avLst>
              <a:gd name="adj1" fmla="val 16667"/>
              <a:gd name="adj2" fmla="val 75000"/>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ja-JP" altLang="en-US" dirty="0" smtClean="0"/>
              <a:t>商品が登場しないコーポレートよりも商品が登場するクラシックのほうが使用場面を想起させやすい</a:t>
            </a:r>
          </a:p>
          <a:p>
            <a:pPr algn="ct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500"/>
                                        <p:tgtEl>
                                          <p:spTgt spid="9"/>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heckerboard(across)">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Scale>
                                      <p:cBhvr>
                                        <p:cTn id="15"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3"/>
                                        </p:tgtEl>
                                        <p:attrNameLst>
                                          <p:attrName>ppt_x</p:attrName>
                                          <p:attrName>ppt_y</p:attrName>
                                        </p:attrNameLst>
                                      </p:cBhvr>
                                    </p:animMotion>
                                    <p:animEffect transition="in" filter="fade">
                                      <p:cBhvr>
                                        <p:cTn id="17" dur="10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06090"/>
          </a:xfrm>
        </p:spPr>
        <p:txBody>
          <a:bodyPr>
            <a:normAutofit fontScale="90000"/>
          </a:bodyPr>
          <a:lstStyle/>
          <a:p>
            <a:r>
              <a:rPr kumimoji="1" lang="ja-JP" altLang="en-US" dirty="0" smtClean="0"/>
              <a:t>仮説②</a:t>
            </a:r>
            <a:r>
              <a:rPr kumimoji="1" lang="en-US" altLang="ja-JP" dirty="0" smtClean="0"/>
              <a:t>	</a:t>
            </a:r>
            <a:endParaRPr kumimoji="1" lang="ja-JP" altLang="en-US" dirty="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36</a:t>
            </a:fld>
            <a:endParaRPr kumimoji="1" lang="ja-JP" altLang="en-US"/>
          </a:p>
        </p:txBody>
      </p:sp>
      <p:sp>
        <p:nvSpPr>
          <p:cNvPr id="6" name="正方形/長方形 5"/>
          <p:cNvSpPr/>
          <p:nvPr/>
        </p:nvSpPr>
        <p:spPr>
          <a:xfrm>
            <a:off x="683568" y="1340768"/>
            <a:ext cx="8208912" cy="30243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t>ＰＰの中でも、</a:t>
            </a:r>
            <a:r>
              <a:rPr kumimoji="1" lang="en-US" altLang="ja-JP" sz="3200" dirty="0" err="1" smtClean="0"/>
              <a:t>ClassicPlacement</a:t>
            </a:r>
            <a:r>
              <a:rPr kumimoji="1" lang="ja-JP" altLang="en-US" sz="3200" dirty="0" smtClean="0"/>
              <a:t>を用いることで、</a:t>
            </a:r>
            <a:endParaRPr kumimoji="1" lang="en-US" altLang="ja-JP" sz="3200" dirty="0" smtClean="0"/>
          </a:p>
          <a:p>
            <a:pPr algn="ctr"/>
            <a:r>
              <a:rPr kumimoji="1" lang="ja-JP" altLang="en-US" sz="3200" dirty="0" smtClean="0"/>
              <a:t>消費者の商品に対しての興味</a:t>
            </a:r>
            <a:r>
              <a:rPr lang="ja-JP" altLang="en-US" sz="3200" dirty="0" smtClean="0"/>
              <a:t>が</a:t>
            </a:r>
            <a:r>
              <a:rPr lang="en-US" altLang="ja-JP" sz="3200" dirty="0" err="1" smtClean="0"/>
              <a:t>CorporatePlacement</a:t>
            </a:r>
            <a:r>
              <a:rPr lang="ja-JP" altLang="en-US" sz="3200" dirty="0" smtClean="0"/>
              <a:t>よりも高まり、</a:t>
            </a:r>
            <a:endParaRPr lang="en-US" altLang="ja-JP" sz="3200" dirty="0" smtClean="0"/>
          </a:p>
          <a:p>
            <a:pPr algn="ctr"/>
            <a:r>
              <a:rPr lang="ja-JP" altLang="en-US" sz="3200" dirty="0" smtClean="0"/>
              <a:t>相補効果が発生する</a:t>
            </a:r>
            <a:endParaRPr kumimoji="1" lang="ja-JP" altLang="en-US" sz="3200" dirty="0"/>
          </a:p>
        </p:txBody>
      </p:sp>
      <p:pic>
        <p:nvPicPr>
          <p:cNvPr id="89091" name="Picture 3" descr="\\6hakufsrv2\Home_H1\bm0902573\マイ ドキュメント\My Pictures\テレビ.jpg"/>
          <p:cNvPicPr>
            <a:picLocks noChangeAspect="1" noChangeArrowheads="1"/>
          </p:cNvPicPr>
          <p:nvPr/>
        </p:nvPicPr>
        <p:blipFill>
          <a:blip r:embed="rId2" cstate="print"/>
          <a:srcRect/>
          <a:stretch>
            <a:fillRect/>
          </a:stretch>
        </p:blipFill>
        <p:spPr bwMode="auto">
          <a:xfrm>
            <a:off x="4788024" y="4509120"/>
            <a:ext cx="2880320" cy="1918293"/>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r>
              <a:rPr kumimoji="1" lang="ja-JP" altLang="en-US" dirty="0" smtClean="0"/>
              <a:t>系１：</a:t>
            </a:r>
            <a:r>
              <a:rPr lang="en-US" altLang="ja-JP" dirty="0" smtClean="0"/>
              <a:t> </a:t>
            </a:r>
            <a:r>
              <a:rPr lang="en-US" altLang="ja-JP" dirty="0" err="1" smtClean="0"/>
              <a:t>CorporatePlacement</a:t>
            </a:r>
            <a:r>
              <a:rPr lang="ja-JP" altLang="en-US" dirty="0" smtClean="0"/>
              <a:t>と比較した場合、</a:t>
            </a:r>
            <a:r>
              <a:rPr lang="en-US" altLang="ja-JP" dirty="0" err="1" smtClean="0"/>
              <a:t>ClassicPlacement</a:t>
            </a:r>
            <a:r>
              <a:rPr lang="ja-JP" altLang="en-US" dirty="0" err="1"/>
              <a:t>のほうが</a:t>
            </a:r>
            <a:r>
              <a:rPr lang="ja-JP" altLang="en-US" dirty="0"/>
              <a:t>消費者の商品に対しての興味</a:t>
            </a:r>
            <a:r>
              <a:rPr lang="ja-JP" altLang="en-US" dirty="0" smtClean="0"/>
              <a:t>が高い。</a:t>
            </a:r>
            <a:endParaRPr kumimoji="1" lang="en-US" altLang="ja-JP" dirty="0" smtClean="0"/>
          </a:p>
          <a:p>
            <a:endParaRPr lang="en-US" altLang="ja-JP" dirty="0" smtClean="0"/>
          </a:p>
          <a:p>
            <a:r>
              <a:rPr kumimoji="1" lang="ja-JP" altLang="en-US" dirty="0" smtClean="0"/>
              <a:t>系２</a:t>
            </a:r>
            <a:r>
              <a:rPr lang="ja-JP" altLang="en-US" dirty="0" smtClean="0"/>
              <a:t>：系１から、</a:t>
            </a:r>
            <a:r>
              <a:rPr lang="en-US" altLang="ja-JP" dirty="0" smtClean="0"/>
              <a:t> </a:t>
            </a:r>
            <a:r>
              <a:rPr lang="en-US" altLang="ja-JP" dirty="0" err="1" smtClean="0"/>
              <a:t>CorporatePlacement</a:t>
            </a:r>
            <a:r>
              <a:rPr lang="ja-JP" altLang="en-US" dirty="0" smtClean="0"/>
              <a:t>より</a:t>
            </a:r>
            <a:r>
              <a:rPr lang="en-US" altLang="ja-JP" dirty="0" smtClean="0"/>
              <a:t> </a:t>
            </a:r>
            <a:r>
              <a:rPr lang="en-US" altLang="ja-JP" dirty="0" err="1" smtClean="0"/>
              <a:t>ClassicPlacement</a:t>
            </a:r>
            <a:r>
              <a:rPr lang="ja-JP" altLang="en-US" dirty="0" smtClean="0"/>
              <a:t>を用いることでほかの広告に興味を持つ</a:t>
            </a:r>
            <a:endParaRPr kumimoji="1" lang="ja-JP" altLang="en-US" dirty="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37</a:t>
            </a:fld>
            <a:endParaRPr kumimoji="1" lang="ja-JP" altLang="en-US"/>
          </a:p>
        </p:txBody>
      </p:sp>
      <p:sp>
        <p:nvSpPr>
          <p:cNvPr id="6" name="角丸四角形 5"/>
          <p:cNvSpPr/>
          <p:nvPr/>
        </p:nvSpPr>
        <p:spPr>
          <a:xfrm>
            <a:off x="611560" y="692696"/>
            <a:ext cx="5616624" cy="50512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sz="2000"/>
          </a:p>
        </p:txBody>
      </p:sp>
      <p:sp>
        <p:nvSpPr>
          <p:cNvPr id="7" name="正方形/長方形 6"/>
          <p:cNvSpPr/>
          <p:nvPr/>
        </p:nvSpPr>
        <p:spPr>
          <a:xfrm>
            <a:off x="683568" y="765778"/>
            <a:ext cx="5832648" cy="400110"/>
          </a:xfrm>
          <a:prstGeom prst="rect">
            <a:avLst/>
          </a:prstGeom>
        </p:spPr>
        <p:txBody>
          <a:bodyPr wrap="square">
            <a:spAutoFit/>
          </a:bodyPr>
          <a:lstStyle/>
          <a:p>
            <a:r>
              <a:rPr lang="ja-JP" altLang="en-US" sz="2000" dirty="0" smtClean="0"/>
              <a:t>スライド３５、３６およびスライド４１、４２の記述から</a:t>
            </a:r>
            <a:endParaRPr lang="ja-JP" altLang="en-US" sz="2000" dirty="0"/>
          </a:p>
        </p:txBody>
      </p:sp>
      <p:sp>
        <p:nvSpPr>
          <p:cNvPr id="9" name="右矢印 8"/>
          <p:cNvSpPr/>
          <p:nvPr/>
        </p:nvSpPr>
        <p:spPr>
          <a:xfrm>
            <a:off x="2987824" y="3212976"/>
            <a:ext cx="115212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379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57265" y="5497043"/>
            <a:ext cx="1182687" cy="3476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テキスト ボックス 9"/>
          <p:cNvSpPr txBox="1"/>
          <p:nvPr/>
        </p:nvSpPr>
        <p:spPr>
          <a:xfrm>
            <a:off x="4391980" y="5332566"/>
            <a:ext cx="3672408" cy="584775"/>
          </a:xfrm>
          <a:prstGeom prst="rect">
            <a:avLst/>
          </a:prstGeom>
          <a:noFill/>
        </p:spPr>
        <p:txBody>
          <a:bodyPr wrap="square" rtlCol="0">
            <a:spAutoFit/>
          </a:bodyPr>
          <a:lstStyle/>
          <a:p>
            <a:r>
              <a:rPr kumimoji="1" lang="ja-JP" altLang="en-US" sz="3200" dirty="0" smtClean="0"/>
              <a:t>因果関係</a:t>
            </a:r>
            <a:endParaRPr kumimoji="1" lang="ja-JP" altLang="en-US" sz="3200" dirty="0"/>
          </a:p>
        </p:txBody>
      </p:sp>
      <p:sp>
        <p:nvSpPr>
          <p:cNvPr id="11" name="テキスト ボックス 10"/>
          <p:cNvSpPr txBox="1"/>
          <p:nvPr/>
        </p:nvSpPr>
        <p:spPr>
          <a:xfrm>
            <a:off x="4425455" y="3064604"/>
            <a:ext cx="2700300" cy="584775"/>
          </a:xfrm>
          <a:prstGeom prst="rect">
            <a:avLst/>
          </a:prstGeom>
          <a:noFill/>
        </p:spPr>
        <p:txBody>
          <a:bodyPr wrap="square" rtlCol="0">
            <a:spAutoFit/>
          </a:bodyPr>
          <a:lstStyle/>
          <a:p>
            <a:r>
              <a:rPr kumimoji="1" lang="ja-JP" altLang="en-US" sz="3200" dirty="0" smtClean="0"/>
              <a:t>比較</a:t>
            </a:r>
            <a:endParaRPr kumimoji="1" lang="ja-JP" altLang="en-US" sz="32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611560" y="2708920"/>
            <a:ext cx="8136904" cy="1800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ＰＰの中でも、</a:t>
            </a:r>
            <a:r>
              <a:rPr lang="en-US" altLang="ja-JP" sz="2400" dirty="0" err="1" smtClean="0"/>
              <a:t>ClassicPlacement</a:t>
            </a:r>
            <a:r>
              <a:rPr lang="ja-JP" altLang="en-US" sz="2400" dirty="0" smtClean="0"/>
              <a:t>を用いることで、</a:t>
            </a:r>
            <a:endParaRPr lang="en-US" altLang="ja-JP" sz="2400" dirty="0" smtClean="0"/>
          </a:p>
          <a:p>
            <a:pPr algn="ctr"/>
            <a:r>
              <a:rPr lang="ja-JP" altLang="en-US" sz="2400" dirty="0" smtClean="0"/>
              <a:t>消費者の商品に対しての興味が</a:t>
            </a:r>
            <a:r>
              <a:rPr lang="en-US" altLang="ja-JP" sz="2400" dirty="0" err="1" smtClean="0"/>
              <a:t>CorporatePlacement</a:t>
            </a:r>
            <a:r>
              <a:rPr lang="ja-JP" altLang="en-US" sz="2400" dirty="0" smtClean="0"/>
              <a:t>よりも高まり、相補効果が発生する</a:t>
            </a:r>
            <a:endParaRPr lang="ja-JP" altLang="en-US" sz="2400" dirty="0"/>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38</a:t>
            </a:fld>
            <a:endParaRPr kumimoji="1" lang="ja-JP" altLang="en-US"/>
          </a:p>
        </p:txBody>
      </p:sp>
      <p:sp>
        <p:nvSpPr>
          <p:cNvPr id="8" name="四角形吹き出し 7"/>
          <p:cNvSpPr/>
          <p:nvPr/>
        </p:nvSpPr>
        <p:spPr>
          <a:xfrm>
            <a:off x="611560" y="836712"/>
            <a:ext cx="8136904" cy="1440160"/>
          </a:xfrm>
          <a:prstGeom prst="wedgeRectCallout">
            <a:avLst>
              <a:gd name="adj1" fmla="val -14664"/>
              <a:gd name="adj2" fmla="val 497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smtClean="0"/>
              <a:t>消費者からみて、ブランドイメージとストーリー性が合うことによって、広告効果プロセスの「理解」に正の効用が生じる</a:t>
            </a:r>
            <a:endParaRPr lang="ja-JP" altLang="en-US" sz="2400" dirty="0"/>
          </a:p>
        </p:txBody>
      </p:sp>
      <p:sp>
        <p:nvSpPr>
          <p:cNvPr id="9" name="角丸四角形 8"/>
          <p:cNvSpPr/>
          <p:nvPr/>
        </p:nvSpPr>
        <p:spPr>
          <a:xfrm>
            <a:off x="827584" y="404664"/>
            <a:ext cx="2160240" cy="504056"/>
          </a:xfrm>
          <a:prstGeom prst="roundRect">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800" dirty="0" smtClean="0"/>
              <a:t>仮説１</a:t>
            </a:r>
            <a:endParaRPr kumimoji="1" lang="ja-JP" altLang="en-US" sz="2800" dirty="0"/>
          </a:p>
        </p:txBody>
      </p:sp>
      <p:sp>
        <p:nvSpPr>
          <p:cNvPr id="11" name="角丸四角形 10"/>
          <p:cNvSpPr/>
          <p:nvPr/>
        </p:nvSpPr>
        <p:spPr>
          <a:xfrm>
            <a:off x="899592" y="2420888"/>
            <a:ext cx="2448272" cy="504056"/>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2800" b="1" dirty="0" smtClean="0"/>
              <a:t>仮説２</a:t>
            </a:r>
            <a:endParaRPr kumimoji="1" lang="ja-JP" altLang="en-US" sz="2800"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a:xfrm>
            <a:off x="457200" y="274638"/>
            <a:ext cx="8229600" cy="706090"/>
          </a:xfrm>
        </p:spPr>
        <p:txBody>
          <a:bodyPr>
            <a:normAutofit fontScale="90000"/>
          </a:bodyPr>
          <a:lstStyle/>
          <a:p>
            <a:r>
              <a:rPr kumimoji="1" lang="ja-JP" altLang="en-US" dirty="0" smtClean="0"/>
              <a:t>仮説１の検証</a:t>
            </a:r>
            <a:endParaRPr kumimoji="1" lang="ja-JP" altLang="en-US" dirty="0"/>
          </a:p>
        </p:txBody>
      </p:sp>
      <p:sp>
        <p:nvSpPr>
          <p:cNvPr id="2" name="日付プレースホルダ 1"/>
          <p:cNvSpPr>
            <a:spLocks noGrp="1"/>
          </p:cNvSpPr>
          <p:nvPr>
            <p:ph type="dt" sz="half" idx="10"/>
          </p:nvPr>
        </p:nvSpPr>
        <p:spPr/>
        <p:txBody>
          <a:bodyPr/>
          <a:lstStyle/>
          <a:p>
            <a:fld id="{9A4314C8-B2B5-49A4-9F80-B6BE4A8D824B}" type="datetime1">
              <a:rPr kumimoji="1" lang="ja-JP" altLang="en-US" smtClean="0"/>
              <a:pPr/>
              <a:t>2011/12/18</a:t>
            </a:fld>
            <a:endParaRPr kumimoji="1" lang="ja-JP" altLang="en-US"/>
          </a:p>
        </p:txBody>
      </p:sp>
      <p:sp>
        <p:nvSpPr>
          <p:cNvPr id="3" name="スライド番号プレースホルダ 2"/>
          <p:cNvSpPr>
            <a:spLocks noGrp="1"/>
          </p:cNvSpPr>
          <p:nvPr>
            <p:ph type="sldNum" sz="quarter" idx="12"/>
          </p:nvPr>
        </p:nvSpPr>
        <p:spPr/>
        <p:txBody>
          <a:bodyPr/>
          <a:lstStyle/>
          <a:p>
            <a:fld id="{B2D5AB30-79DA-4470-A1CD-323DF7809454}" type="slidenum">
              <a:rPr kumimoji="1" lang="ja-JP" altLang="en-US" smtClean="0"/>
              <a:pPr/>
              <a:t>39</a:t>
            </a:fld>
            <a:endParaRPr kumimoji="1" lang="ja-JP" altLang="en-US"/>
          </a:p>
        </p:txBody>
      </p:sp>
      <p:pic>
        <p:nvPicPr>
          <p:cNvPr id="68610" name="Picture 2" descr="C:\Documents and Settings\bc0900870\Local Settings\Temp\spss7247\test.emf"/>
          <p:cNvPicPr>
            <a:picLocks noChangeAspect="1" noChangeArrowheads="1"/>
          </p:cNvPicPr>
          <p:nvPr/>
        </p:nvPicPr>
        <p:blipFill>
          <a:blip r:embed="rId2" cstate="print"/>
          <a:srcRect/>
          <a:stretch>
            <a:fillRect/>
          </a:stretch>
        </p:blipFill>
        <p:spPr bwMode="auto">
          <a:xfrm>
            <a:off x="467544" y="1273290"/>
            <a:ext cx="7871375" cy="1584176"/>
          </a:xfrm>
          <a:prstGeom prst="rect">
            <a:avLst/>
          </a:prstGeom>
          <a:noFill/>
        </p:spPr>
      </p:pic>
      <p:pic>
        <p:nvPicPr>
          <p:cNvPr id="68611" name="Picture 3" descr="C:\Documents and Settings\bc0900870\Local Settings\Temp\spss7247\test.emf"/>
          <p:cNvPicPr>
            <a:picLocks noChangeAspect="1" noChangeArrowheads="1"/>
          </p:cNvPicPr>
          <p:nvPr/>
        </p:nvPicPr>
        <p:blipFill>
          <a:blip r:embed="rId3" cstate="print"/>
          <a:srcRect/>
          <a:stretch>
            <a:fillRect/>
          </a:stretch>
        </p:blipFill>
        <p:spPr bwMode="auto">
          <a:xfrm>
            <a:off x="467544" y="2929474"/>
            <a:ext cx="7871381" cy="1584177"/>
          </a:xfrm>
          <a:prstGeom prst="rect">
            <a:avLst/>
          </a:prstGeom>
          <a:noFill/>
        </p:spPr>
      </p:pic>
      <p:pic>
        <p:nvPicPr>
          <p:cNvPr id="68612" name="Picture 4" descr="C:\Documents and Settings\bc0900870\Local Settings\Temp\spss7247\test.emf"/>
          <p:cNvPicPr>
            <a:picLocks noChangeAspect="1" noChangeArrowheads="1"/>
          </p:cNvPicPr>
          <p:nvPr/>
        </p:nvPicPr>
        <p:blipFill>
          <a:blip r:embed="rId4" cstate="print"/>
          <a:srcRect/>
          <a:stretch>
            <a:fillRect/>
          </a:stretch>
        </p:blipFill>
        <p:spPr bwMode="auto">
          <a:xfrm>
            <a:off x="467544" y="4513649"/>
            <a:ext cx="7848872" cy="1579647"/>
          </a:xfrm>
          <a:prstGeom prst="rect">
            <a:avLst/>
          </a:prstGeom>
          <a:noFill/>
        </p:spPr>
      </p:pic>
      <p:sp>
        <p:nvSpPr>
          <p:cNvPr id="10" name="円/楕円 9"/>
          <p:cNvSpPr/>
          <p:nvPr/>
        </p:nvSpPr>
        <p:spPr>
          <a:xfrm>
            <a:off x="5940152" y="2281402"/>
            <a:ext cx="792088"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p:nvSpPr>
        <p:spPr>
          <a:xfrm>
            <a:off x="5940152" y="3937586"/>
            <a:ext cx="792088"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p:nvSpPr>
        <p:spPr>
          <a:xfrm>
            <a:off x="5940152" y="5521762"/>
            <a:ext cx="792088"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467544" y="5592581"/>
            <a:ext cx="7920880" cy="648072"/>
          </a:xfrm>
          <a:prstGeom prst="rect">
            <a:avLst/>
          </a:prstGeom>
          <a:solidFill>
            <a:srgbClr val="D6C1FF"/>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accent3">
                    <a:lumMod val="50000"/>
                  </a:schemeClr>
                </a:solidFill>
              </a:rPr>
              <a:t>有名人を起用することが一番効率が良い！</a:t>
            </a:r>
          </a:p>
        </p:txBody>
      </p:sp>
      <p:pic>
        <p:nvPicPr>
          <p:cNvPr id="9" name="Picture 8" descr="http://ord.yahoo.co.jp/o/image/SIG=13lqb7lsm/EXP=1309241152;_ylc=X3IDMgRmc3QDMARpZHgDMARvaWQDQU5kOUdjUW1ZckZkeUZmQjV4MFhSbXBBWnAyUWJkRHhEQWNST1JQbUR5YkpqNmVYSGRhTmFZb0RoRUZUdG91ZQRwAzZhMlU1YVd6NDRHdTVhNkY1b0NsNUw2X0lPT0JpdU9CbmVPQnJ1T0JsZU9Da3ctLQRwb3MDMgRzZWMDc2h3BHNsawNyaQ--/*-http%3A/img.blogs.yahoo.co.jp/ybi/1/a8/cf/koha_ring/folder/745656/img_745656_32322220_0?1219838131"/>
          <p:cNvPicPr>
            <a:picLocks noChangeAspect="1" noChangeArrowheads="1"/>
          </p:cNvPicPr>
          <p:nvPr/>
        </p:nvPicPr>
        <p:blipFill>
          <a:blip r:embed="rId3" cstate="print"/>
          <a:srcRect/>
          <a:stretch>
            <a:fillRect/>
          </a:stretch>
        </p:blipFill>
        <p:spPr bwMode="auto">
          <a:xfrm>
            <a:off x="5868144" y="3429000"/>
            <a:ext cx="2940050" cy="2082800"/>
          </a:xfrm>
          <a:prstGeom prst="rect">
            <a:avLst/>
          </a:prstGeom>
          <a:noFill/>
          <a:ln w="9525">
            <a:noFill/>
            <a:miter lim="800000"/>
            <a:headEnd/>
            <a:tailEnd/>
          </a:ln>
        </p:spPr>
      </p:pic>
      <p:sp>
        <p:nvSpPr>
          <p:cNvPr id="6" name="雲形吹き出し 5"/>
          <p:cNvSpPr/>
          <p:nvPr/>
        </p:nvSpPr>
        <p:spPr>
          <a:xfrm>
            <a:off x="251520" y="2870536"/>
            <a:ext cx="6408712" cy="1800200"/>
          </a:xfrm>
          <a:prstGeom prst="cloudCallout">
            <a:avLst>
              <a:gd name="adj1" fmla="val 47527"/>
              <a:gd name="adj2" fmla="val 43913"/>
            </a:avLst>
          </a:prstGeom>
          <a:solidFill>
            <a:srgbClr val="F8F896"/>
          </a:solidFill>
          <a:ln w="28575">
            <a:solidFill>
              <a:srgbClr val="F6BCD9"/>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800" dirty="0"/>
              <a:t>ＣＭに視聴者を釘付けに</a:t>
            </a:r>
          </a:p>
          <a:p>
            <a:pPr algn="ctr"/>
            <a:r>
              <a:rPr lang="ja-JP" altLang="en-US" sz="2800" dirty="0"/>
              <a:t>することができるのか？</a:t>
            </a:r>
          </a:p>
        </p:txBody>
      </p:sp>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a:xfrm>
            <a:off x="457200" y="1600201"/>
            <a:ext cx="8229600" cy="1180728"/>
          </a:xfrm>
        </p:spPr>
        <p:txBody>
          <a:bodyPr>
            <a:normAutofit/>
          </a:bodyPr>
          <a:lstStyle/>
          <a:p>
            <a:r>
              <a:rPr lang="ja-JP" altLang="en-US" dirty="0" smtClean="0"/>
              <a:t>海外のＣＭは</a:t>
            </a:r>
            <a:r>
              <a:rPr lang="en-US" altLang="ja-JP" dirty="0" smtClean="0"/>
              <a:t>1</a:t>
            </a:r>
            <a:r>
              <a:rPr lang="ja-JP" altLang="en-US" dirty="0" smtClean="0"/>
              <a:t>分以上のＣＭが多い</a:t>
            </a:r>
            <a:endParaRPr lang="en-US" altLang="ja-JP" dirty="0" smtClean="0"/>
          </a:p>
          <a:p>
            <a:r>
              <a:rPr lang="ja-JP" altLang="en-US" dirty="0" smtClean="0"/>
              <a:t>日本はほとんどが</a:t>
            </a:r>
            <a:r>
              <a:rPr lang="en-US" altLang="ja-JP" dirty="0" smtClean="0"/>
              <a:t>15</a:t>
            </a:r>
            <a:r>
              <a:rPr lang="ja-JP" altLang="en-US" dirty="0" smtClean="0"/>
              <a:t>秒～３０秒</a:t>
            </a:r>
            <a:endParaRPr kumimoji="1" lang="ja-JP" altLang="en-US" dirty="0"/>
          </a:p>
        </p:txBody>
      </p:sp>
      <p:sp>
        <p:nvSpPr>
          <p:cNvPr id="7" name="日付プレースホルダ 6"/>
          <p:cNvSpPr>
            <a:spLocks noGrp="1"/>
          </p:cNvSpPr>
          <p:nvPr>
            <p:ph type="dt" sz="half" idx="10"/>
          </p:nvPr>
        </p:nvSpPr>
        <p:spPr/>
        <p:txBody>
          <a:bodyPr/>
          <a:lstStyle/>
          <a:p>
            <a:fld id="{B4BAD501-A8A3-476D-943A-3E6DFA2ABCD5}" type="datetime1">
              <a:rPr kumimoji="1" lang="ja-JP" altLang="en-US" smtClean="0"/>
              <a:pPr/>
              <a:t>2011/12/18</a:t>
            </a:fld>
            <a:endParaRPr kumimoji="1" lang="ja-JP" altLang="en-US"/>
          </a:p>
        </p:txBody>
      </p:sp>
      <p:sp>
        <p:nvSpPr>
          <p:cNvPr id="8" name="スライド番号プレースホルダ 7"/>
          <p:cNvSpPr>
            <a:spLocks noGrp="1"/>
          </p:cNvSpPr>
          <p:nvPr>
            <p:ph type="sldNum" sz="quarter" idx="12"/>
          </p:nvPr>
        </p:nvSpPr>
        <p:spPr/>
        <p:txBody>
          <a:bodyPr/>
          <a:lstStyle/>
          <a:p>
            <a:fld id="{B2D5AB30-79DA-4470-A1CD-323DF7809454}" type="slidenum">
              <a:rPr kumimoji="1" lang="ja-JP" altLang="en-US" smtClean="0"/>
              <a:pPr/>
              <a:t>4</a:t>
            </a:fld>
            <a:endParaRPr kumimoji="1" lang="ja-JP" altLang="en-US"/>
          </a:p>
        </p:txBody>
      </p:sp>
      <p:sp>
        <p:nvSpPr>
          <p:cNvPr id="11" name="正方形/長方形 10"/>
          <p:cNvSpPr/>
          <p:nvPr/>
        </p:nvSpPr>
        <p:spPr>
          <a:xfrm>
            <a:off x="5436096" y="6309320"/>
            <a:ext cx="2808312" cy="253916"/>
          </a:xfrm>
          <a:prstGeom prst="rect">
            <a:avLst/>
          </a:prstGeom>
        </p:spPr>
        <p:txBody>
          <a:bodyPr wrap="square">
            <a:spAutoFit/>
          </a:bodyPr>
          <a:lstStyle/>
          <a:p>
            <a:r>
              <a:rPr lang="ja-JP" altLang="en-US" sz="1050" dirty="0" smtClean="0">
                <a:solidFill>
                  <a:schemeClr val="bg1">
                    <a:lumMod val="50000"/>
                  </a:schemeClr>
                </a:solidFill>
              </a:rPr>
              <a:t>電通</a:t>
            </a:r>
            <a:r>
              <a:rPr lang="en-US" altLang="ja-JP" sz="1050" dirty="0" smtClean="0">
                <a:solidFill>
                  <a:schemeClr val="bg1">
                    <a:lumMod val="50000"/>
                  </a:schemeClr>
                </a:solidFill>
              </a:rPr>
              <a:t>『</a:t>
            </a:r>
            <a:r>
              <a:rPr lang="ja-JP" altLang="en-US" sz="1050" dirty="0" smtClean="0">
                <a:solidFill>
                  <a:schemeClr val="bg1">
                    <a:lumMod val="50000"/>
                  </a:schemeClr>
                </a:solidFill>
              </a:rPr>
              <a:t>アドバタイジング　</a:t>
            </a:r>
            <a:r>
              <a:rPr lang="en-US" altLang="ja-JP" sz="1050" dirty="0" smtClean="0">
                <a:solidFill>
                  <a:schemeClr val="bg1">
                    <a:lumMod val="50000"/>
                  </a:schemeClr>
                </a:solidFill>
              </a:rPr>
              <a:t>Vol.12 2005.5.25』</a:t>
            </a:r>
            <a:endParaRPr lang="en-US" altLang="ja-JP" sz="1050" dirty="0">
              <a:solidFill>
                <a:schemeClr val="bg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ppt_x"/>
                                          </p:val>
                                        </p:tav>
                                        <p:tav tm="100000">
                                          <p:val>
                                            <p:strVal val="#ppt_x"/>
                                          </p:val>
                                        </p:tav>
                                      </p:tavLst>
                                    </p:anim>
                                    <p:anim calcmode="lin" valueType="num">
                                      <p:cBhvr additive="base">
                                        <p:cTn id="1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78098"/>
          </a:xfrm>
        </p:spPr>
        <p:txBody>
          <a:bodyPr/>
          <a:lstStyle/>
          <a:p>
            <a:r>
              <a:rPr kumimoji="1" lang="ja-JP" altLang="en-US" dirty="0" smtClean="0"/>
              <a:t>仮説１の検証結果より</a:t>
            </a:r>
            <a:endParaRPr kumimoji="1" lang="ja-JP" altLang="en-US" dirty="0"/>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40</a:t>
            </a:fld>
            <a:endParaRPr kumimoji="1" lang="ja-JP" altLang="en-US"/>
          </a:p>
        </p:txBody>
      </p:sp>
      <p:sp>
        <p:nvSpPr>
          <p:cNvPr id="5" name="角丸四角形 4"/>
          <p:cNvSpPr/>
          <p:nvPr/>
        </p:nvSpPr>
        <p:spPr>
          <a:xfrm>
            <a:off x="1115616" y="2492896"/>
            <a:ext cx="7776864" cy="158417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endParaRPr lang="en-US" altLang="ja-JP"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a:p>
            <a:r>
              <a:rPr lang="ja-JP" altLang="en-US" sz="2800" b="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消費者からみて、ブランドイメージとストーリー性が合うことによって、広告効果プロセスの「理解」に正の効用が生じる。</a:t>
            </a:r>
            <a:endParaRPr lang="en-US" altLang="ja-JP" dirty="0" smtClean="0"/>
          </a:p>
          <a:p>
            <a:endParaRPr lang="en-US" altLang="ja-JP" dirty="0" smtClean="0"/>
          </a:p>
          <a:p>
            <a:endParaRPr lang="ja-JP" altLang="en-US" dirty="0"/>
          </a:p>
        </p:txBody>
      </p:sp>
      <p:sp>
        <p:nvSpPr>
          <p:cNvPr id="8" name="テキスト ボックス 7"/>
          <p:cNvSpPr txBox="1"/>
          <p:nvPr/>
        </p:nvSpPr>
        <p:spPr>
          <a:xfrm>
            <a:off x="1115616" y="1772816"/>
            <a:ext cx="7957628" cy="646331"/>
          </a:xfrm>
          <a:prstGeom prst="rect">
            <a:avLst/>
          </a:prstGeom>
          <a:noFill/>
        </p:spPr>
        <p:txBody>
          <a:bodyPr wrap="none" rtlCol="0">
            <a:spAutoFit/>
          </a:bodyPr>
          <a:lstStyle/>
          <a:p>
            <a:r>
              <a:rPr kumimoji="1" lang="ja-JP" altLang="en-US" dirty="0" smtClean="0"/>
              <a:t>「理解」に関する項目と位置付けた、形状サイズ、機能、想起の３つを単回帰分析</a:t>
            </a:r>
            <a:endParaRPr kumimoji="1" lang="en-US" altLang="ja-JP" dirty="0" smtClean="0"/>
          </a:p>
          <a:p>
            <a:r>
              <a:rPr lang="ja-JP" altLang="en-US" dirty="0" smtClean="0"/>
              <a:t>にかけて検証した結果、３つとも有意確率５％・１０％水準ともに棄却された。</a:t>
            </a:r>
            <a:endParaRPr lang="en-US" altLang="ja-JP" dirty="0" smtClean="0"/>
          </a:p>
        </p:txBody>
      </p:sp>
      <p:sp>
        <p:nvSpPr>
          <p:cNvPr id="9" name="テキスト ボックス 8"/>
          <p:cNvSpPr txBox="1"/>
          <p:nvPr/>
        </p:nvSpPr>
        <p:spPr>
          <a:xfrm>
            <a:off x="4139952" y="4293096"/>
            <a:ext cx="1210588" cy="707886"/>
          </a:xfrm>
          <a:prstGeom prst="rect">
            <a:avLst/>
          </a:prstGeom>
          <a:noFill/>
        </p:spPr>
        <p:txBody>
          <a:bodyPr wrap="none" rtlCol="0">
            <a:spAutoFit/>
          </a:bodyPr>
          <a:lstStyle/>
          <a:p>
            <a:r>
              <a:rPr kumimoji="1" lang="ja-JP" altLang="en-US" sz="4000" dirty="0" smtClean="0">
                <a:solidFill>
                  <a:schemeClr val="bg1"/>
                </a:solidFill>
              </a:rPr>
              <a:t>棄却</a:t>
            </a:r>
            <a:endParaRPr kumimoji="1" lang="ja-JP" altLang="en-US" sz="4000" dirty="0">
              <a:solidFill>
                <a:schemeClr val="bg1"/>
              </a:solidFill>
            </a:endParaRPr>
          </a:p>
        </p:txBody>
      </p:sp>
      <p:sp>
        <p:nvSpPr>
          <p:cNvPr id="13" name="テキスト ボックス 12"/>
          <p:cNvSpPr txBox="1"/>
          <p:nvPr/>
        </p:nvSpPr>
        <p:spPr>
          <a:xfrm>
            <a:off x="1187624" y="5157192"/>
            <a:ext cx="7074373" cy="646331"/>
          </a:xfrm>
          <a:prstGeom prst="rect">
            <a:avLst/>
          </a:prstGeom>
          <a:noFill/>
        </p:spPr>
        <p:txBody>
          <a:bodyPr wrap="none" rtlCol="0">
            <a:spAutoFit/>
          </a:bodyPr>
          <a:lstStyle/>
          <a:p>
            <a:r>
              <a:rPr kumimoji="1" lang="ja-JP" altLang="en-US" dirty="0" smtClean="0"/>
              <a:t>ブランドイメージとストーリーの親和性、製品などに関する消費者の理解</a:t>
            </a:r>
            <a:endParaRPr kumimoji="1" lang="en-US" altLang="ja-JP" dirty="0" smtClean="0"/>
          </a:p>
          <a:p>
            <a:r>
              <a:rPr lang="ja-JP" altLang="en-US" dirty="0" err="1" smtClean="0"/>
              <a:t>には</a:t>
            </a:r>
            <a:r>
              <a:rPr kumimoji="1" lang="ja-JP" altLang="en-US" dirty="0" smtClean="0"/>
              <a:t>因果関係はない。</a:t>
            </a:r>
            <a:endParaRPr kumimoji="1" lang="ja-JP" altLang="en-US" dirty="0"/>
          </a:p>
        </p:txBody>
      </p:sp>
      <p:sp>
        <p:nvSpPr>
          <p:cNvPr id="15" name="右矢印 14"/>
          <p:cNvSpPr/>
          <p:nvPr/>
        </p:nvSpPr>
        <p:spPr>
          <a:xfrm>
            <a:off x="2954349" y="4496926"/>
            <a:ext cx="115212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4283968" y="4293096"/>
            <a:ext cx="2700300" cy="707886"/>
          </a:xfrm>
          <a:prstGeom prst="rect">
            <a:avLst/>
          </a:prstGeom>
          <a:noFill/>
        </p:spPr>
        <p:txBody>
          <a:bodyPr wrap="square" rtlCol="0">
            <a:spAutoFit/>
          </a:bodyPr>
          <a:lstStyle/>
          <a:p>
            <a:r>
              <a:rPr kumimoji="1" lang="ja-JP" altLang="en-US" sz="4000" b="1" dirty="0" smtClean="0">
                <a:solidFill>
                  <a:srgbClr val="FF0000"/>
                </a:solidFill>
              </a:rPr>
              <a:t>棄却された</a:t>
            </a:r>
            <a:endParaRPr kumimoji="1" lang="ja-JP" altLang="en-US" sz="4000" b="1" dirty="0">
              <a:solidFill>
                <a:srgbClr val="FF0000"/>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角丸四角形 8"/>
          <p:cNvSpPr/>
          <p:nvPr/>
        </p:nvSpPr>
        <p:spPr>
          <a:xfrm>
            <a:off x="611560" y="4293096"/>
            <a:ext cx="8136904"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kumimoji="1" lang="ja-JP" altLang="en-US" dirty="0" smtClean="0"/>
              <a:t>仮説２系１の検証</a:t>
            </a:r>
            <a:endParaRPr kumimoji="1" lang="ja-JP" altLang="en-US" dirty="0"/>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41</a:t>
            </a:fld>
            <a:endParaRPr kumimoji="1" lang="ja-JP" altLang="en-US"/>
          </a:p>
        </p:txBody>
      </p:sp>
      <p:sp>
        <p:nvSpPr>
          <p:cNvPr id="8" name="テキスト ボックス 7"/>
          <p:cNvSpPr txBox="1"/>
          <p:nvPr/>
        </p:nvSpPr>
        <p:spPr>
          <a:xfrm>
            <a:off x="683568" y="4365104"/>
            <a:ext cx="5134739" cy="369332"/>
          </a:xfrm>
          <a:prstGeom prst="rect">
            <a:avLst/>
          </a:prstGeom>
          <a:noFill/>
        </p:spPr>
        <p:txBody>
          <a:bodyPr wrap="none" rtlCol="0">
            <a:spAutoFit/>
          </a:bodyPr>
          <a:lstStyle/>
          <a:p>
            <a:r>
              <a:rPr kumimoji="1" lang="ja-JP" altLang="en-US" dirty="0" smtClean="0"/>
              <a:t>有意水準１％以下なので、帰無仮説は棄却される。</a:t>
            </a:r>
            <a:endParaRPr kumimoji="1" lang="ja-JP" altLang="en-US" dirty="0"/>
          </a:p>
        </p:txBody>
      </p:sp>
      <p:sp>
        <p:nvSpPr>
          <p:cNvPr id="10" name="テキスト ボックス 9"/>
          <p:cNvSpPr txBox="1"/>
          <p:nvPr/>
        </p:nvSpPr>
        <p:spPr>
          <a:xfrm>
            <a:off x="1475656" y="4797152"/>
            <a:ext cx="6647589" cy="954107"/>
          </a:xfrm>
          <a:prstGeom prst="rect">
            <a:avLst/>
          </a:prstGeom>
          <a:noFill/>
        </p:spPr>
        <p:txBody>
          <a:bodyPr wrap="none" rtlCol="0">
            <a:spAutoFit/>
          </a:bodyPr>
          <a:lstStyle/>
          <a:p>
            <a:r>
              <a:rPr lang="en-US" altLang="ja-JP" sz="2800" dirty="0" err="1" smtClean="0">
                <a:solidFill>
                  <a:schemeClr val="bg1"/>
                </a:solidFill>
              </a:rPr>
              <a:t>CorporatePlacement</a:t>
            </a:r>
            <a:r>
              <a:rPr lang="ja-JP" altLang="en-US" sz="2800" dirty="0" smtClean="0">
                <a:solidFill>
                  <a:schemeClr val="bg1"/>
                </a:solidFill>
              </a:rPr>
              <a:t>と</a:t>
            </a:r>
            <a:r>
              <a:rPr lang="en-US" altLang="ja-JP" sz="2800" dirty="0" err="1" smtClean="0">
                <a:solidFill>
                  <a:schemeClr val="bg1"/>
                </a:solidFill>
              </a:rPr>
              <a:t>ClassicPlacement</a:t>
            </a:r>
            <a:r>
              <a:rPr lang="ja-JP" altLang="en-US" sz="2800" dirty="0" smtClean="0">
                <a:solidFill>
                  <a:schemeClr val="bg1"/>
                </a:solidFill>
              </a:rPr>
              <a:t>では</a:t>
            </a:r>
            <a:endParaRPr lang="en-US" altLang="ja-JP" sz="2800" dirty="0" smtClean="0">
              <a:solidFill>
                <a:schemeClr val="bg1"/>
              </a:solidFill>
            </a:endParaRPr>
          </a:p>
          <a:p>
            <a:r>
              <a:rPr lang="ja-JP" altLang="en-US" sz="2800" dirty="0" smtClean="0">
                <a:solidFill>
                  <a:schemeClr val="bg1"/>
                </a:solidFill>
              </a:rPr>
              <a:t>興味の度合いに差がある。</a:t>
            </a:r>
            <a:endParaRPr kumimoji="1" lang="ja-JP" altLang="en-US" sz="2800" dirty="0">
              <a:solidFill>
                <a:schemeClr val="bg1"/>
              </a:solidFill>
            </a:endParaRPr>
          </a:p>
        </p:txBody>
      </p:sp>
      <p:pic>
        <p:nvPicPr>
          <p:cNvPr id="67588" name="Picture 4" descr="test"/>
          <p:cNvPicPr>
            <a:picLocks noChangeAspect="1" noChangeArrowheads="1"/>
          </p:cNvPicPr>
          <p:nvPr/>
        </p:nvPicPr>
        <p:blipFill>
          <a:blip r:embed="rId2" cstate="print"/>
          <a:srcRect/>
          <a:stretch>
            <a:fillRect/>
          </a:stretch>
        </p:blipFill>
        <p:spPr bwMode="auto">
          <a:xfrm>
            <a:off x="395536" y="1844824"/>
            <a:ext cx="8352928" cy="1990809"/>
          </a:xfrm>
          <a:prstGeom prst="rect">
            <a:avLst/>
          </a:prstGeom>
          <a:noFill/>
          <a:ln w="9525">
            <a:noFill/>
            <a:miter lim="800000"/>
            <a:headEnd/>
            <a:tailEnd/>
          </a:ln>
        </p:spPr>
      </p:pic>
      <p:sp>
        <p:nvSpPr>
          <p:cNvPr id="16" name="円/楕円 15"/>
          <p:cNvSpPr/>
          <p:nvPr/>
        </p:nvSpPr>
        <p:spPr>
          <a:xfrm>
            <a:off x="6372200" y="3284984"/>
            <a:ext cx="711696"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8028384" y="3284984"/>
            <a:ext cx="720080" cy="7200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1" name="Picture 3" descr="test"/>
          <p:cNvPicPr>
            <a:picLocks noChangeAspect="1" noChangeArrowheads="1"/>
          </p:cNvPicPr>
          <p:nvPr/>
        </p:nvPicPr>
        <p:blipFill>
          <a:blip r:embed="rId2" cstate="print"/>
          <a:srcRect/>
          <a:stretch>
            <a:fillRect/>
          </a:stretch>
        </p:blipFill>
        <p:spPr bwMode="auto">
          <a:xfrm>
            <a:off x="683568" y="1772816"/>
            <a:ext cx="7632848" cy="1788021"/>
          </a:xfrm>
          <a:prstGeom prst="rect">
            <a:avLst/>
          </a:prstGeom>
          <a:noFill/>
          <a:ln w="9525">
            <a:noFill/>
            <a:miter lim="800000"/>
            <a:headEnd/>
            <a:tailEnd/>
          </a:ln>
        </p:spPr>
      </p:pic>
      <p:sp>
        <p:nvSpPr>
          <p:cNvPr id="2" name="タイトル 1"/>
          <p:cNvSpPr>
            <a:spLocks noGrp="1"/>
          </p:cNvSpPr>
          <p:nvPr>
            <p:ph type="title"/>
          </p:nvPr>
        </p:nvSpPr>
        <p:spPr/>
        <p:txBody>
          <a:bodyPr/>
          <a:lstStyle/>
          <a:p>
            <a:endParaRPr kumimoji="1" lang="ja-JP" altLang="en-US"/>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42</a:t>
            </a:fld>
            <a:endParaRPr kumimoji="1" lang="ja-JP" altLang="en-US"/>
          </a:p>
        </p:txBody>
      </p:sp>
      <p:sp>
        <p:nvSpPr>
          <p:cNvPr id="6" name="円/楕円 5"/>
          <p:cNvSpPr/>
          <p:nvPr/>
        </p:nvSpPr>
        <p:spPr>
          <a:xfrm>
            <a:off x="3347864" y="3140968"/>
            <a:ext cx="122413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a:off x="3347864" y="2780928"/>
            <a:ext cx="1224136" cy="360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39552" y="3789040"/>
            <a:ext cx="7440691" cy="646331"/>
          </a:xfrm>
          <a:prstGeom prst="rect">
            <a:avLst/>
          </a:prstGeom>
          <a:noFill/>
        </p:spPr>
        <p:txBody>
          <a:bodyPr wrap="none" rtlCol="0">
            <a:spAutoFit/>
          </a:bodyPr>
          <a:lstStyle/>
          <a:p>
            <a:r>
              <a:rPr kumimoji="1" lang="ja-JP" altLang="en-US" dirty="0" smtClean="0"/>
              <a:t>平均値の値をみると、</a:t>
            </a:r>
            <a:r>
              <a:rPr lang="en-US" altLang="ja-JP" dirty="0" smtClean="0"/>
              <a:t>Classic</a:t>
            </a:r>
            <a:r>
              <a:rPr lang="ja-JP" altLang="en-US" dirty="0" smtClean="0"/>
              <a:t> </a:t>
            </a:r>
            <a:r>
              <a:rPr lang="en-US" altLang="ja-JP" dirty="0" smtClean="0"/>
              <a:t>Placement</a:t>
            </a:r>
            <a:r>
              <a:rPr lang="ja-JP" altLang="en-US" dirty="0" smtClean="0"/>
              <a:t>の値より</a:t>
            </a:r>
            <a:r>
              <a:rPr lang="en-US" altLang="ja-JP" dirty="0" smtClean="0"/>
              <a:t>Corporate</a:t>
            </a:r>
            <a:r>
              <a:rPr lang="ja-JP" altLang="en-US" dirty="0" smtClean="0"/>
              <a:t> </a:t>
            </a:r>
            <a:r>
              <a:rPr lang="en-US" altLang="ja-JP" dirty="0" smtClean="0"/>
              <a:t>Placement</a:t>
            </a:r>
            <a:r>
              <a:rPr lang="ja-JP" altLang="en-US" dirty="0" smtClean="0"/>
              <a:t>の値</a:t>
            </a:r>
            <a:endParaRPr lang="en-US" altLang="ja-JP" dirty="0" smtClean="0"/>
          </a:p>
          <a:p>
            <a:r>
              <a:rPr kumimoji="1" lang="ja-JP" altLang="en-US" dirty="0" err="1" smtClean="0"/>
              <a:t>のほうが</a:t>
            </a:r>
            <a:r>
              <a:rPr kumimoji="1" lang="ja-JP" altLang="en-US" dirty="0" smtClean="0"/>
              <a:t>低い。</a:t>
            </a:r>
            <a:endParaRPr kumimoji="1" lang="en-US" altLang="ja-JP" dirty="0" smtClean="0"/>
          </a:p>
        </p:txBody>
      </p:sp>
      <p:sp>
        <p:nvSpPr>
          <p:cNvPr id="10" name="角丸四角形 9"/>
          <p:cNvSpPr/>
          <p:nvPr/>
        </p:nvSpPr>
        <p:spPr>
          <a:xfrm>
            <a:off x="683568" y="4869160"/>
            <a:ext cx="7560840" cy="11521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dirty="0" smtClean="0"/>
              <a:t>Corporate</a:t>
            </a:r>
            <a:r>
              <a:rPr lang="ja-JP" altLang="en-US" sz="2800" dirty="0" smtClean="0"/>
              <a:t> </a:t>
            </a:r>
            <a:r>
              <a:rPr lang="en-US" altLang="ja-JP" sz="2800" dirty="0" smtClean="0"/>
              <a:t>Placement</a:t>
            </a:r>
            <a:r>
              <a:rPr lang="ja-JP" altLang="en-US" sz="2800" dirty="0" smtClean="0"/>
              <a:t>よりも</a:t>
            </a:r>
            <a:r>
              <a:rPr lang="en-US" altLang="ja-JP" sz="2800" dirty="0" smtClean="0"/>
              <a:t>Classic</a:t>
            </a:r>
            <a:r>
              <a:rPr lang="ja-JP" altLang="en-US" sz="2800" dirty="0" smtClean="0"/>
              <a:t> </a:t>
            </a:r>
            <a:r>
              <a:rPr lang="en-US" altLang="ja-JP" sz="2800" dirty="0" smtClean="0"/>
              <a:t>Placement</a:t>
            </a:r>
            <a:r>
              <a:rPr lang="ja-JP" altLang="en-US" sz="2800" dirty="0" err="1" smtClean="0"/>
              <a:t>のほうが</a:t>
            </a:r>
            <a:r>
              <a:rPr lang="ja-JP" altLang="en-US" sz="2800" dirty="0" smtClean="0"/>
              <a:t>消費者の商品に対しての興味が高い。</a:t>
            </a:r>
            <a:endParaRPr kumimoji="1" lang="ja-JP" altLang="en-US" sz="28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日付プレースホルダ 2"/>
          <p:cNvSpPr>
            <a:spLocks noGrp="1"/>
          </p:cNvSpPr>
          <p:nvPr>
            <p:ph type="dt" sz="half" idx="10"/>
          </p:nvPr>
        </p:nvSpPr>
        <p:spPr/>
        <p:txBody>
          <a:bodyPr/>
          <a:lstStyle/>
          <a:p>
            <a:fld id="{70BE64EE-DEA2-4EE6-9A46-BC1C1CAB2D7B}" type="datetime1">
              <a:rPr kumimoji="1" lang="ja-JP" altLang="en-US" smtClean="0"/>
              <a:pPr/>
              <a:t>2011/12/18</a:t>
            </a:fld>
            <a:endParaRPr kumimoji="1" lang="ja-JP" altLang="en-US"/>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43</a:t>
            </a:fld>
            <a:endParaRPr kumimoji="1" lang="ja-JP" altLang="en-US"/>
          </a:p>
        </p:txBody>
      </p:sp>
      <p:pic>
        <p:nvPicPr>
          <p:cNvPr id="72706" name="Picture 2" descr="test"/>
          <p:cNvPicPr>
            <a:picLocks noChangeAspect="1" noChangeArrowheads="1"/>
          </p:cNvPicPr>
          <p:nvPr/>
        </p:nvPicPr>
        <p:blipFill>
          <a:blip r:embed="rId2" cstate="print"/>
          <a:srcRect/>
          <a:stretch>
            <a:fillRect/>
          </a:stretch>
        </p:blipFill>
        <p:spPr bwMode="auto">
          <a:xfrm>
            <a:off x="467544" y="1556792"/>
            <a:ext cx="8298483" cy="1800200"/>
          </a:xfrm>
          <a:prstGeom prst="rect">
            <a:avLst/>
          </a:prstGeom>
          <a:noFill/>
          <a:ln w="9525">
            <a:noFill/>
            <a:miter lim="800000"/>
            <a:headEnd/>
            <a:tailEnd/>
          </a:ln>
        </p:spPr>
      </p:pic>
      <p:sp>
        <p:nvSpPr>
          <p:cNvPr id="6" name="円/楕円 5"/>
          <p:cNvSpPr/>
          <p:nvPr/>
        </p:nvSpPr>
        <p:spPr>
          <a:xfrm>
            <a:off x="2123728" y="2780928"/>
            <a:ext cx="792088"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p:nvSpPr>
        <p:spPr>
          <a:xfrm>
            <a:off x="6084168" y="2780928"/>
            <a:ext cx="792088"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187624" y="3717032"/>
            <a:ext cx="4680520" cy="461665"/>
          </a:xfrm>
          <a:prstGeom prst="rect">
            <a:avLst/>
          </a:prstGeom>
          <a:noFill/>
        </p:spPr>
        <p:txBody>
          <a:bodyPr wrap="square" rtlCol="0">
            <a:spAutoFit/>
          </a:bodyPr>
          <a:lstStyle/>
          <a:p>
            <a:r>
              <a:rPr kumimoji="1" lang="ja-JP" altLang="en-US" sz="2400" dirty="0" smtClean="0"/>
              <a:t>回帰式：Ｙ＝ </a:t>
            </a:r>
            <a:r>
              <a:rPr lang="en-US" altLang="ja-JP" sz="2400" dirty="0" smtClean="0"/>
              <a:t>1.797  </a:t>
            </a:r>
            <a:r>
              <a:rPr kumimoji="1" lang="en-US" altLang="ja-JP" sz="2400" dirty="0" smtClean="0"/>
              <a:t>+  0.376</a:t>
            </a:r>
            <a:r>
              <a:rPr kumimoji="1" lang="en-US" altLang="ja-JP" sz="1600" dirty="0" smtClean="0"/>
              <a:t>X1</a:t>
            </a:r>
            <a:endParaRPr kumimoji="1" lang="ja-JP" altLang="en-US" sz="1600" dirty="0"/>
          </a:p>
        </p:txBody>
      </p:sp>
      <p:sp>
        <p:nvSpPr>
          <p:cNvPr id="9" name="テキスト ボックス 8"/>
          <p:cNvSpPr txBox="1"/>
          <p:nvPr/>
        </p:nvSpPr>
        <p:spPr>
          <a:xfrm>
            <a:off x="2123728" y="4293096"/>
            <a:ext cx="3406702" cy="369332"/>
          </a:xfrm>
          <a:prstGeom prst="rect">
            <a:avLst/>
          </a:prstGeom>
          <a:noFill/>
        </p:spPr>
        <p:txBody>
          <a:bodyPr wrap="none" rtlCol="0">
            <a:spAutoFit/>
          </a:bodyPr>
          <a:lstStyle/>
          <a:p>
            <a:r>
              <a:rPr kumimoji="1" lang="ja-JP" altLang="en-US" dirty="0" smtClean="0"/>
              <a:t>有意確率５％水準で有意である。</a:t>
            </a:r>
            <a:endParaRPr kumimoji="1" lang="ja-JP" altLang="en-US" dirty="0"/>
          </a:p>
        </p:txBody>
      </p:sp>
      <p:sp>
        <p:nvSpPr>
          <p:cNvPr id="10" name="テキスト ボックス 9"/>
          <p:cNvSpPr txBox="1"/>
          <p:nvPr/>
        </p:nvSpPr>
        <p:spPr>
          <a:xfrm>
            <a:off x="323528" y="5013176"/>
            <a:ext cx="8700139" cy="830997"/>
          </a:xfrm>
          <a:prstGeom prst="rect">
            <a:avLst/>
          </a:prstGeom>
          <a:noFill/>
        </p:spPr>
        <p:txBody>
          <a:bodyPr wrap="none" rtlCol="0">
            <a:spAutoFit/>
          </a:bodyPr>
          <a:lstStyle/>
          <a:p>
            <a:r>
              <a:rPr kumimoji="1" lang="ja-JP" altLang="en-US" sz="2400" dirty="0" smtClean="0"/>
              <a:t>よって、</a:t>
            </a:r>
            <a:r>
              <a:rPr lang="en-US" altLang="ja-JP" sz="2400" dirty="0" smtClean="0"/>
              <a:t> </a:t>
            </a:r>
            <a:r>
              <a:rPr lang="en-US" altLang="ja-JP" sz="2400" dirty="0" err="1" smtClean="0"/>
              <a:t>ClassicPlacement</a:t>
            </a:r>
            <a:r>
              <a:rPr lang="ja-JP" altLang="en-US" sz="2400" dirty="0" smtClean="0"/>
              <a:t>単回帰分析を行い、商品に対する興味は</a:t>
            </a:r>
            <a:endParaRPr lang="en-US" altLang="ja-JP" sz="2400" dirty="0" smtClean="0"/>
          </a:p>
          <a:p>
            <a:r>
              <a:rPr lang="ja-JP" altLang="en-US" sz="2400" dirty="0" smtClean="0"/>
              <a:t>他の広告への興味関心に影響を及ぼす。</a:t>
            </a:r>
            <a:endParaRPr lang="en-US" altLang="ja-JP" sz="2400" dirty="0" smtClean="0"/>
          </a:p>
        </p:txBody>
      </p:sp>
      <p:sp>
        <p:nvSpPr>
          <p:cNvPr id="15" name="線吹き出し 1 (枠付き) 14"/>
          <p:cNvSpPr/>
          <p:nvPr/>
        </p:nvSpPr>
        <p:spPr>
          <a:xfrm>
            <a:off x="5940152" y="3501008"/>
            <a:ext cx="2880320" cy="1224136"/>
          </a:xfrm>
          <a:prstGeom prst="borderCallout1">
            <a:avLst>
              <a:gd name="adj1" fmla="val 34011"/>
              <a:gd name="adj2" fmla="val 685"/>
              <a:gd name="adj3" fmla="val -48944"/>
              <a:gd name="adj4" fmla="val -1110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Β</a:t>
            </a:r>
            <a:r>
              <a:rPr kumimoji="1" lang="ja-JP" altLang="en-US" dirty="0" smtClean="0"/>
              <a:t>値がプラスとなっているので、正の影響を及ぼす。</a:t>
            </a:r>
            <a:endParaRPr kumimoji="1" lang="ja-JP" alt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r>
              <a:rPr kumimoji="1" lang="ja-JP" altLang="en-US" dirty="0" smtClean="0"/>
              <a:t>系１：</a:t>
            </a:r>
            <a:r>
              <a:rPr lang="en-US" altLang="ja-JP" dirty="0" smtClean="0"/>
              <a:t> </a:t>
            </a:r>
            <a:r>
              <a:rPr lang="en-US" altLang="ja-JP" dirty="0" err="1" smtClean="0"/>
              <a:t>CorporatePlacement</a:t>
            </a:r>
            <a:r>
              <a:rPr lang="ja-JP" altLang="en-US" dirty="0" smtClean="0"/>
              <a:t>と比較した場合、</a:t>
            </a:r>
            <a:r>
              <a:rPr lang="en-US" altLang="ja-JP" dirty="0" err="1" smtClean="0"/>
              <a:t>ClassicPlacement</a:t>
            </a:r>
            <a:r>
              <a:rPr lang="ja-JP" altLang="en-US" dirty="0" err="1"/>
              <a:t>のほうが</a:t>
            </a:r>
            <a:r>
              <a:rPr lang="ja-JP" altLang="en-US" dirty="0"/>
              <a:t>消費者の商品に対しての興味</a:t>
            </a:r>
            <a:r>
              <a:rPr lang="ja-JP" altLang="en-US" dirty="0" smtClean="0"/>
              <a:t>が高い。</a:t>
            </a:r>
            <a:endParaRPr kumimoji="1" lang="en-US" altLang="ja-JP" dirty="0" smtClean="0"/>
          </a:p>
          <a:p>
            <a:endParaRPr lang="en-US" altLang="ja-JP" dirty="0" smtClean="0"/>
          </a:p>
          <a:p>
            <a:r>
              <a:rPr kumimoji="1" lang="ja-JP" altLang="en-US" dirty="0" smtClean="0"/>
              <a:t>系２</a:t>
            </a:r>
            <a:r>
              <a:rPr lang="ja-JP" altLang="en-US" dirty="0" smtClean="0"/>
              <a:t>：系１から、</a:t>
            </a:r>
            <a:r>
              <a:rPr lang="en-US" altLang="ja-JP" dirty="0" smtClean="0"/>
              <a:t> </a:t>
            </a:r>
            <a:r>
              <a:rPr lang="en-US" altLang="ja-JP" dirty="0" err="1" smtClean="0"/>
              <a:t>CorporatePlacement</a:t>
            </a:r>
            <a:r>
              <a:rPr lang="ja-JP" altLang="en-US" dirty="0" smtClean="0"/>
              <a:t>より</a:t>
            </a:r>
            <a:r>
              <a:rPr lang="en-US" altLang="ja-JP" dirty="0" smtClean="0"/>
              <a:t> </a:t>
            </a:r>
            <a:r>
              <a:rPr lang="en-US" altLang="ja-JP" dirty="0" err="1" smtClean="0"/>
              <a:t>ClassicPlacement</a:t>
            </a:r>
            <a:r>
              <a:rPr lang="ja-JP" altLang="en-US" dirty="0" smtClean="0"/>
              <a:t>を用いることでほかの広告に興味を持つ</a:t>
            </a:r>
            <a:endParaRPr kumimoji="1" lang="ja-JP" altLang="en-US" dirty="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44</a:t>
            </a:fld>
            <a:endParaRPr kumimoji="1" lang="ja-JP" altLang="en-US"/>
          </a:p>
        </p:txBody>
      </p:sp>
      <p:sp>
        <p:nvSpPr>
          <p:cNvPr id="6" name="角丸四角形 5"/>
          <p:cNvSpPr/>
          <p:nvPr/>
        </p:nvSpPr>
        <p:spPr>
          <a:xfrm>
            <a:off x="611560" y="692696"/>
            <a:ext cx="5616624" cy="505129"/>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sz="2000"/>
          </a:p>
        </p:txBody>
      </p:sp>
      <p:sp>
        <p:nvSpPr>
          <p:cNvPr id="7" name="正方形/長方形 6"/>
          <p:cNvSpPr/>
          <p:nvPr/>
        </p:nvSpPr>
        <p:spPr>
          <a:xfrm>
            <a:off x="683568" y="765778"/>
            <a:ext cx="5832648" cy="400110"/>
          </a:xfrm>
          <a:prstGeom prst="rect">
            <a:avLst/>
          </a:prstGeom>
        </p:spPr>
        <p:txBody>
          <a:bodyPr wrap="square">
            <a:spAutoFit/>
          </a:bodyPr>
          <a:lstStyle/>
          <a:p>
            <a:r>
              <a:rPr lang="ja-JP" altLang="en-US" sz="2000" dirty="0" smtClean="0"/>
              <a:t>スライド３５、３６およびスライド４１、４２の記述から</a:t>
            </a:r>
            <a:endParaRPr lang="ja-JP" altLang="en-US" sz="2000" dirty="0"/>
          </a:p>
        </p:txBody>
      </p:sp>
      <p:sp>
        <p:nvSpPr>
          <p:cNvPr id="9" name="右矢印 8"/>
          <p:cNvSpPr/>
          <p:nvPr/>
        </p:nvSpPr>
        <p:spPr>
          <a:xfrm>
            <a:off x="2987824" y="3212976"/>
            <a:ext cx="1152128"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3794"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957265" y="5497043"/>
            <a:ext cx="1182687" cy="3476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テキスト ボックス 9"/>
          <p:cNvSpPr txBox="1"/>
          <p:nvPr/>
        </p:nvSpPr>
        <p:spPr>
          <a:xfrm>
            <a:off x="4283968" y="5301208"/>
            <a:ext cx="3672408" cy="707886"/>
          </a:xfrm>
          <a:prstGeom prst="rect">
            <a:avLst/>
          </a:prstGeom>
          <a:noFill/>
        </p:spPr>
        <p:txBody>
          <a:bodyPr wrap="square" rtlCol="0">
            <a:spAutoFit/>
          </a:bodyPr>
          <a:lstStyle/>
          <a:p>
            <a:r>
              <a:rPr kumimoji="1" lang="ja-JP" altLang="en-US" sz="4000" b="1" dirty="0" smtClean="0">
                <a:solidFill>
                  <a:srgbClr val="FF0000"/>
                </a:solidFill>
              </a:rPr>
              <a:t>支持された</a:t>
            </a:r>
            <a:endParaRPr kumimoji="1" lang="ja-JP" altLang="en-US" sz="4000" b="1" dirty="0">
              <a:solidFill>
                <a:srgbClr val="FF0000"/>
              </a:solidFill>
            </a:endParaRPr>
          </a:p>
        </p:txBody>
      </p:sp>
      <p:sp>
        <p:nvSpPr>
          <p:cNvPr id="11" name="テキスト ボックス 10"/>
          <p:cNvSpPr txBox="1"/>
          <p:nvPr/>
        </p:nvSpPr>
        <p:spPr>
          <a:xfrm>
            <a:off x="4317443" y="3009146"/>
            <a:ext cx="2700300" cy="707886"/>
          </a:xfrm>
          <a:prstGeom prst="rect">
            <a:avLst/>
          </a:prstGeom>
          <a:noFill/>
        </p:spPr>
        <p:txBody>
          <a:bodyPr wrap="square" rtlCol="0">
            <a:spAutoFit/>
          </a:bodyPr>
          <a:lstStyle/>
          <a:p>
            <a:r>
              <a:rPr kumimoji="1" lang="ja-JP" altLang="en-US" sz="4000" b="1" dirty="0" smtClean="0">
                <a:solidFill>
                  <a:srgbClr val="FF0000"/>
                </a:solidFill>
              </a:rPr>
              <a:t>支持された</a:t>
            </a:r>
            <a:endParaRPr kumimoji="1" lang="ja-JP" altLang="en-US" sz="4000" b="1" dirty="0">
              <a:solidFill>
                <a:srgbClr val="FF0000"/>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タイトル 1"/>
          <p:cNvSpPr>
            <a:spLocks noGrp="1"/>
          </p:cNvSpPr>
          <p:nvPr>
            <p:ph type="title" idx="4294967295"/>
          </p:nvPr>
        </p:nvSpPr>
        <p:spPr>
          <a:xfrm>
            <a:off x="539552" y="0"/>
            <a:ext cx="8229600" cy="1143000"/>
          </a:xfrm>
        </p:spPr>
        <p:txBody>
          <a:bodyPr/>
          <a:lstStyle/>
          <a:p>
            <a:pPr eaLnBrk="1" hangingPunct="1"/>
            <a:r>
              <a:rPr lang="ja-JP" altLang="en-US" dirty="0" smtClean="0"/>
              <a:t>参考文献・ＵＲＬ</a:t>
            </a:r>
          </a:p>
        </p:txBody>
      </p:sp>
      <p:sp>
        <p:nvSpPr>
          <p:cNvPr id="31749" name="テキスト ボックス 4"/>
          <p:cNvSpPr txBox="1">
            <a:spLocks noChangeArrowheads="1"/>
          </p:cNvSpPr>
          <p:nvPr/>
        </p:nvSpPr>
        <p:spPr bwMode="auto">
          <a:xfrm>
            <a:off x="143892" y="1124744"/>
            <a:ext cx="8964612" cy="3046988"/>
          </a:xfrm>
          <a:prstGeom prst="rect">
            <a:avLst/>
          </a:prstGeom>
          <a:noFill/>
          <a:ln w="9525">
            <a:noFill/>
            <a:miter lim="800000"/>
            <a:headEnd/>
            <a:tailEnd/>
          </a:ln>
        </p:spPr>
        <p:txBody>
          <a:bodyPr wrap="square">
            <a:spAutoFit/>
          </a:bodyPr>
          <a:lstStyle/>
          <a:p>
            <a:r>
              <a:rPr lang="ja-JP" altLang="en-US" sz="1200" dirty="0"/>
              <a:t>鳥山正博　神山裕之　乾卯太弘</a:t>
            </a:r>
            <a:r>
              <a:rPr lang="en-US" altLang="ja-JP" sz="1200" dirty="0"/>
              <a:t>『</a:t>
            </a:r>
            <a:r>
              <a:rPr lang="ja-JP" altLang="en-US" sz="1200" dirty="0"/>
              <a:t>知的資産創造　</a:t>
            </a:r>
            <a:r>
              <a:rPr lang="en-US" altLang="ja-JP" sz="1200" dirty="0"/>
              <a:t>2006</a:t>
            </a:r>
            <a:r>
              <a:rPr lang="ja-JP" altLang="en-US" sz="1200" dirty="0"/>
              <a:t>年</a:t>
            </a:r>
            <a:r>
              <a:rPr lang="en-US" altLang="ja-JP" sz="1200" dirty="0"/>
              <a:t>1</a:t>
            </a:r>
            <a:r>
              <a:rPr lang="ja-JP" altLang="en-US" sz="1200" dirty="0"/>
              <a:t>月号　広告メディア激動の近未来</a:t>
            </a:r>
            <a:r>
              <a:rPr lang="en-US" altLang="ja-JP" sz="1200" dirty="0"/>
              <a:t>』</a:t>
            </a:r>
            <a:r>
              <a:rPr lang="ja-JP" altLang="en-US" sz="1200" dirty="0"/>
              <a:t>野村総合研究所</a:t>
            </a:r>
            <a:endParaRPr lang="en-US" altLang="ja-JP" sz="1200" dirty="0"/>
          </a:p>
          <a:p>
            <a:r>
              <a:rPr lang="ja-JP" altLang="en-US" sz="1200" dirty="0"/>
              <a:t>福田敏彦　</a:t>
            </a:r>
            <a:r>
              <a:rPr lang="ja-JP" altLang="en-US" sz="1200" dirty="0" smtClean="0"/>
              <a:t>（</a:t>
            </a:r>
            <a:r>
              <a:rPr lang="en-US" altLang="ja-JP" sz="1200" dirty="0" smtClean="0"/>
              <a:t>1990</a:t>
            </a:r>
            <a:r>
              <a:rPr lang="ja-JP" altLang="en-US" sz="1200" dirty="0" smtClean="0"/>
              <a:t>）</a:t>
            </a:r>
            <a:r>
              <a:rPr lang="en-US" altLang="ja-JP" sz="1200" dirty="0" smtClean="0"/>
              <a:t>『</a:t>
            </a:r>
            <a:r>
              <a:rPr lang="ja-JP" altLang="en-US" sz="1200" dirty="0"/>
              <a:t>物語マーケティング</a:t>
            </a:r>
            <a:r>
              <a:rPr lang="en-US" altLang="ja-JP" sz="1200" dirty="0"/>
              <a:t>』</a:t>
            </a:r>
            <a:r>
              <a:rPr lang="ja-JP" altLang="en-US" sz="1200" dirty="0"/>
              <a:t>竹内書店新社</a:t>
            </a:r>
            <a:endParaRPr lang="en-US" altLang="ja-JP" sz="1200" dirty="0"/>
          </a:p>
          <a:p>
            <a:r>
              <a:rPr lang="ja-JP" altLang="en-US" sz="1200" dirty="0"/>
              <a:t>セス・ゴーディン</a:t>
            </a:r>
            <a:r>
              <a:rPr lang="en-US" altLang="ja-JP" sz="1200" dirty="0"/>
              <a:t>『</a:t>
            </a:r>
            <a:r>
              <a:rPr lang="ja-JP" altLang="en-US" sz="1200" dirty="0"/>
              <a:t>マーケティングは嘘を語れ！</a:t>
            </a:r>
            <a:r>
              <a:rPr lang="en-US" altLang="ja-JP" sz="1200" dirty="0"/>
              <a:t>』</a:t>
            </a:r>
            <a:r>
              <a:rPr lang="ja-JP" altLang="en-US" sz="1200" dirty="0"/>
              <a:t>ダイヤモンド社</a:t>
            </a:r>
            <a:endParaRPr lang="en-US" altLang="ja-JP" sz="1200" dirty="0"/>
          </a:p>
          <a:p>
            <a:r>
              <a:rPr lang="ja-JP" altLang="en-US" sz="1200" dirty="0"/>
              <a:t>木村めぐみ</a:t>
            </a:r>
            <a:r>
              <a:rPr lang="en-US" altLang="ja-JP" sz="1200" dirty="0"/>
              <a:t>『</a:t>
            </a:r>
            <a:r>
              <a:rPr lang="ja-JP" altLang="en-US" sz="1200" dirty="0"/>
              <a:t>プロダクト・プレイスメント手法に示唆を得た映画の撮影地における観光減少に関する一考察</a:t>
            </a:r>
            <a:r>
              <a:rPr lang="en-US" altLang="ja-JP" sz="1200" dirty="0"/>
              <a:t>』</a:t>
            </a:r>
          </a:p>
          <a:p>
            <a:r>
              <a:rPr lang="ja-JP" altLang="en-US" sz="1200" dirty="0"/>
              <a:t>　　　　　　　　　　名古屋大学大学院国際言語文化研究科・日本学術振興会　木村めぐみ</a:t>
            </a:r>
            <a:endParaRPr lang="en-US" altLang="ja-JP" sz="1200" dirty="0"/>
          </a:p>
          <a:p>
            <a:r>
              <a:rPr lang="ja-JP" altLang="en-US" sz="1200" dirty="0"/>
              <a:t>岸谷和弘　水野　由多加</a:t>
            </a:r>
            <a:r>
              <a:rPr lang="en-US" altLang="ja-JP" sz="1200" dirty="0"/>
              <a:t>『</a:t>
            </a:r>
            <a:r>
              <a:rPr lang="ja-JP" altLang="en-US" sz="1200" dirty="0"/>
              <a:t>テレビ番組における広告類似行為の現状と課題　－日米比較を中心に－</a:t>
            </a:r>
            <a:r>
              <a:rPr lang="en-US" altLang="ja-JP" sz="1200" dirty="0"/>
              <a:t>』</a:t>
            </a:r>
            <a:r>
              <a:rPr lang="ja-JP" altLang="en-US" sz="1200" dirty="0"/>
              <a:t>関西大学</a:t>
            </a:r>
            <a:endParaRPr lang="en-US" altLang="ja-JP" sz="1200" dirty="0"/>
          </a:p>
          <a:p>
            <a:r>
              <a:rPr lang="ja-JP" altLang="en-US" sz="1200" dirty="0"/>
              <a:t>榊　博文　今井美樹　岡田美咲　出羽かおり </a:t>
            </a:r>
            <a:endParaRPr lang="en-US" altLang="ja-JP" sz="1200" dirty="0"/>
          </a:p>
          <a:p>
            <a:r>
              <a:rPr lang="ja-JP" altLang="en-US" sz="1200" dirty="0"/>
              <a:t>　　　　　 </a:t>
            </a:r>
            <a:r>
              <a:rPr lang="en-US" altLang="ja-JP" sz="1200" dirty="0"/>
              <a:t>『</a:t>
            </a:r>
            <a:r>
              <a:rPr lang="ja-JP" altLang="en-US" sz="1200" dirty="0"/>
              <a:t>番組内ＣＭ提示のタイミングが視聴者の態度に及ぼす影響（下）</a:t>
            </a:r>
            <a:r>
              <a:rPr lang="en-US" altLang="ja-JP" sz="1200" dirty="0"/>
              <a:t>』</a:t>
            </a:r>
            <a:r>
              <a:rPr lang="ja-JP" altLang="en-US" sz="1200" dirty="0"/>
              <a:t>日経広告研究所</a:t>
            </a:r>
            <a:endParaRPr lang="en-US" altLang="ja-JP" sz="1200" dirty="0"/>
          </a:p>
          <a:p>
            <a:r>
              <a:rPr lang="ja-JP" altLang="en-US" sz="1200" dirty="0" smtClean="0"/>
              <a:t>電通（</a:t>
            </a:r>
            <a:r>
              <a:rPr lang="en-US" altLang="ja-JP" sz="1200" dirty="0" smtClean="0"/>
              <a:t>2005</a:t>
            </a:r>
            <a:r>
              <a:rPr lang="ja-JP" altLang="en-US" sz="1200" dirty="0" smtClean="0"/>
              <a:t>）</a:t>
            </a:r>
            <a:r>
              <a:rPr lang="en-US" altLang="ja-JP" sz="1200" dirty="0" smtClean="0"/>
              <a:t>『</a:t>
            </a:r>
            <a:r>
              <a:rPr lang="ja-JP" altLang="en-US" sz="1200" dirty="0" smtClean="0"/>
              <a:t>アドバタイジング</a:t>
            </a:r>
            <a:r>
              <a:rPr lang="ja-JP" altLang="en-US" sz="1200" dirty="0"/>
              <a:t>　</a:t>
            </a:r>
            <a:r>
              <a:rPr lang="en-US" altLang="ja-JP" sz="1200" dirty="0"/>
              <a:t>Vol.12 </a:t>
            </a:r>
            <a:r>
              <a:rPr lang="en-US" altLang="ja-JP" sz="1200" dirty="0" smtClean="0"/>
              <a:t>2005.5.25』</a:t>
            </a:r>
          </a:p>
          <a:p>
            <a:r>
              <a:rPr lang="ja-JP" altLang="en-US" sz="1200" dirty="0" smtClean="0"/>
              <a:t>亀井昭宏、疋田聰（</a:t>
            </a:r>
            <a:r>
              <a:rPr lang="en-US" altLang="ja-JP" sz="1200" dirty="0" smtClean="0"/>
              <a:t>2010</a:t>
            </a:r>
            <a:r>
              <a:rPr lang="ja-JP" altLang="en-US" sz="1200" dirty="0" smtClean="0"/>
              <a:t>）</a:t>
            </a:r>
            <a:r>
              <a:rPr lang="en-US" altLang="ja-JP" sz="1200" dirty="0" smtClean="0"/>
              <a:t>『</a:t>
            </a:r>
            <a:r>
              <a:rPr lang="ja-JP" altLang="en-US" sz="1200" dirty="0" smtClean="0"/>
              <a:t>新広告論　</a:t>
            </a:r>
            <a:r>
              <a:rPr lang="en-US" altLang="ja-JP" sz="1200" dirty="0" smtClean="0"/>
              <a:t>Next Text on Advertising』</a:t>
            </a:r>
            <a:r>
              <a:rPr lang="ja-JP" altLang="en-US" sz="1200" dirty="0" smtClean="0"/>
              <a:t>日経広告研究所　日本経済新聞出版社</a:t>
            </a:r>
            <a:endParaRPr lang="en-US" altLang="ja-JP" sz="1200" dirty="0" smtClean="0"/>
          </a:p>
          <a:p>
            <a:r>
              <a:rPr lang="ja-JP" altLang="en-US" sz="1200" dirty="0" smtClean="0"/>
              <a:t>株式会社宣伝会議（</a:t>
            </a:r>
            <a:r>
              <a:rPr lang="en-US" altLang="ja-JP" sz="1200" dirty="0" smtClean="0"/>
              <a:t>2007</a:t>
            </a:r>
            <a:r>
              <a:rPr lang="ja-JP" altLang="en-US" sz="1200" dirty="0" smtClean="0"/>
              <a:t>）</a:t>
            </a:r>
            <a:r>
              <a:rPr lang="en-US" altLang="ja-JP" sz="1200" dirty="0" smtClean="0"/>
              <a:t>『</a:t>
            </a:r>
            <a:r>
              <a:rPr lang="ja-JP" altLang="en-US" sz="1200" dirty="0" smtClean="0"/>
              <a:t>宣伝会議　</a:t>
            </a:r>
            <a:r>
              <a:rPr lang="en-US" altLang="ja-JP" sz="1200" dirty="0" smtClean="0"/>
              <a:t>CM</a:t>
            </a:r>
            <a:r>
              <a:rPr lang="ja-JP" altLang="en-US" sz="1200" dirty="0" smtClean="0"/>
              <a:t>タレントの適正価格／不当表示の落とし穴</a:t>
            </a:r>
            <a:r>
              <a:rPr lang="en-US" altLang="ja-JP" sz="1200" dirty="0" smtClean="0"/>
              <a:t>』</a:t>
            </a:r>
          </a:p>
          <a:p>
            <a:r>
              <a:rPr lang="ja-JP" altLang="en-US" sz="1200" dirty="0" smtClean="0"/>
              <a:t>小方孝　金井明人（</a:t>
            </a:r>
            <a:r>
              <a:rPr lang="en-US" altLang="ja-JP" sz="1200" dirty="0" smtClean="0"/>
              <a:t>2010</a:t>
            </a:r>
            <a:r>
              <a:rPr lang="ja-JP" altLang="en-US" sz="1200" dirty="0" smtClean="0"/>
              <a:t>）</a:t>
            </a:r>
            <a:r>
              <a:rPr lang="en-US" altLang="ja-JP" sz="1200" dirty="0" smtClean="0"/>
              <a:t>『</a:t>
            </a:r>
            <a:r>
              <a:rPr lang="ja-JP" altLang="en-US" sz="1200" dirty="0" smtClean="0"/>
              <a:t>物語論の情報学序説</a:t>
            </a:r>
            <a:r>
              <a:rPr lang="en-US" altLang="ja-JP" sz="1200" dirty="0" smtClean="0"/>
              <a:t>』</a:t>
            </a:r>
            <a:r>
              <a:rPr lang="ja-JP" altLang="en-US" sz="1200" dirty="0" smtClean="0"/>
              <a:t>学文社</a:t>
            </a:r>
            <a:endParaRPr lang="en-US" altLang="ja-JP" sz="1200" dirty="0" smtClean="0"/>
          </a:p>
          <a:p>
            <a:r>
              <a:rPr lang="ja-JP" altLang="en-US" sz="1200" dirty="0" smtClean="0"/>
              <a:t>鳥居直隆（</a:t>
            </a:r>
            <a:r>
              <a:rPr lang="en-US" altLang="ja-JP" sz="1200" dirty="0" smtClean="0"/>
              <a:t>2000</a:t>
            </a:r>
            <a:r>
              <a:rPr lang="ja-JP" altLang="en-US" sz="1200" dirty="0" smtClean="0"/>
              <a:t>）</a:t>
            </a:r>
            <a:r>
              <a:rPr lang="en-US" altLang="ja-JP" sz="1200" dirty="0" smtClean="0"/>
              <a:t>『</a:t>
            </a:r>
            <a:r>
              <a:rPr lang="ja-JP" altLang="en-US" sz="1200" dirty="0" smtClean="0"/>
              <a:t>強いブランドの開発と育成</a:t>
            </a:r>
            <a:r>
              <a:rPr lang="en-US" altLang="ja-JP" sz="1200" dirty="0" smtClean="0"/>
              <a:t>』</a:t>
            </a:r>
            <a:r>
              <a:rPr lang="ja-JP" altLang="en-US" sz="1200" dirty="0" smtClean="0"/>
              <a:t>ダイヤモンド社</a:t>
            </a:r>
            <a:endParaRPr lang="en-US" altLang="ja-JP" sz="1200" dirty="0" smtClean="0"/>
          </a:p>
          <a:p>
            <a:r>
              <a:rPr lang="ja-JP" altLang="en-US" sz="1200" dirty="0" smtClean="0"/>
              <a:t>水野由多加（</a:t>
            </a:r>
            <a:r>
              <a:rPr lang="en-US" altLang="ja-JP" sz="1200" dirty="0" smtClean="0"/>
              <a:t>2004</a:t>
            </a:r>
            <a:r>
              <a:rPr lang="ja-JP" altLang="en-US" sz="1200" dirty="0" smtClean="0"/>
              <a:t>）</a:t>
            </a:r>
            <a:r>
              <a:rPr lang="en-US" altLang="ja-JP" sz="1200" dirty="0" smtClean="0"/>
              <a:t>『</a:t>
            </a:r>
            <a:r>
              <a:rPr lang="ja-JP" altLang="en-US" sz="1200" dirty="0" smtClean="0"/>
              <a:t>統合広告論</a:t>
            </a:r>
            <a:r>
              <a:rPr lang="en-US" altLang="ja-JP" sz="1200" dirty="0" smtClean="0"/>
              <a:t>―</a:t>
            </a:r>
            <a:r>
              <a:rPr lang="ja-JP" altLang="en-US" sz="1200" dirty="0" smtClean="0"/>
              <a:t>実践秩序へのアプローチ</a:t>
            </a:r>
            <a:r>
              <a:rPr lang="en-US" altLang="ja-JP" sz="1200" dirty="0" smtClean="0"/>
              <a:t>―』</a:t>
            </a:r>
            <a:r>
              <a:rPr lang="ja-JP" altLang="en-US" sz="1200" dirty="0" smtClean="0"/>
              <a:t>株式会社ミネルヴァ書房</a:t>
            </a:r>
            <a:endParaRPr lang="en-US" altLang="ja-JP" sz="1200" dirty="0" smtClean="0"/>
          </a:p>
          <a:p>
            <a:r>
              <a:rPr lang="ja-JP" altLang="en-US" sz="1200" dirty="0" smtClean="0"/>
              <a:t>仁科貞文（</a:t>
            </a:r>
            <a:r>
              <a:rPr lang="en-US" altLang="ja-JP" sz="1200" dirty="0" smtClean="0"/>
              <a:t>2001</a:t>
            </a:r>
            <a:r>
              <a:rPr lang="ja-JP" altLang="en-US" sz="1200" dirty="0" smtClean="0"/>
              <a:t>）</a:t>
            </a:r>
            <a:r>
              <a:rPr lang="en-US" altLang="ja-JP" sz="1200" dirty="0" smtClean="0"/>
              <a:t>『</a:t>
            </a:r>
            <a:r>
              <a:rPr lang="ja-JP" altLang="en-US" sz="1200" dirty="0" smtClean="0"/>
              <a:t>広告効果論</a:t>
            </a:r>
            <a:r>
              <a:rPr lang="en-US" altLang="ja-JP" sz="1200" dirty="0" smtClean="0"/>
              <a:t>―</a:t>
            </a:r>
            <a:r>
              <a:rPr lang="ja-JP" altLang="en-US" sz="1200" dirty="0" smtClean="0"/>
              <a:t>情報処理パラダイムからのアプローチ</a:t>
            </a:r>
            <a:r>
              <a:rPr lang="en-US" altLang="ja-JP" sz="1200" dirty="0" smtClean="0"/>
              <a:t>―』</a:t>
            </a:r>
            <a:r>
              <a:rPr lang="ja-JP" altLang="en-US" sz="1200" dirty="0" smtClean="0"/>
              <a:t>株式会社電通</a:t>
            </a:r>
            <a:endParaRPr lang="en-US" altLang="ja-JP" sz="1200" dirty="0" smtClean="0"/>
          </a:p>
          <a:p>
            <a:endParaRPr lang="en-US" altLang="ja-JP" sz="1200" dirty="0"/>
          </a:p>
        </p:txBody>
      </p:sp>
      <p:sp>
        <p:nvSpPr>
          <p:cNvPr id="31750" name="日付プレースホルダ 7"/>
          <p:cNvSpPr>
            <a:spLocks noGrp="1"/>
          </p:cNvSpPr>
          <p:nvPr>
            <p:ph type="dt" sz="quarter" idx="10"/>
          </p:nvPr>
        </p:nvSpPr>
        <p:spPr>
          <a:noFill/>
        </p:spPr>
        <p:txBody>
          <a:bodyPr/>
          <a:lstStyle/>
          <a:p>
            <a:fld id="{EAF1A250-6415-4B66-B727-E6CD9B7354B9}" type="datetime1">
              <a:rPr lang="ja-JP" altLang="en-US" smtClean="0">
                <a:latin typeface="Times New Roman" pitchFamily="18" charset="0"/>
                <a:ea typeface="ＭＳ Ｐゴシック" pitchFamily="50" charset="-128"/>
              </a:rPr>
              <a:pPr/>
              <a:t>2011/12/18</a:t>
            </a:fld>
            <a:endParaRPr lang="en-US" altLang="ja-JP" dirty="0" smtClean="0">
              <a:latin typeface="Times New Roman" pitchFamily="18" charset="0"/>
              <a:ea typeface="ＭＳ Ｐゴシック" pitchFamily="50" charset="-128"/>
            </a:endParaRPr>
          </a:p>
        </p:txBody>
      </p:sp>
      <p:sp>
        <p:nvSpPr>
          <p:cNvPr id="31751" name="スライド番号プレースホルダ 8"/>
          <p:cNvSpPr>
            <a:spLocks noGrp="1"/>
          </p:cNvSpPr>
          <p:nvPr>
            <p:ph type="sldNum" sz="quarter" idx="11"/>
          </p:nvPr>
        </p:nvSpPr>
        <p:spPr>
          <a:xfrm>
            <a:off x="7408168" y="6309320"/>
            <a:ext cx="1735832" cy="365125"/>
          </a:xfrm>
          <a:noFill/>
        </p:spPr>
        <p:txBody>
          <a:bodyPr/>
          <a:lstStyle/>
          <a:p>
            <a:fld id="{8AF948C7-616F-40D4-80DE-C3C62B5F1F6F}" type="slidenum">
              <a:rPr lang="en-US" altLang="ja-JP" smtClean="0">
                <a:latin typeface="ＭＳ Ｐゴシック" pitchFamily="50" charset="-128"/>
                <a:ea typeface="ＭＳ Ｐゴシック" pitchFamily="50" charset="-128"/>
              </a:rPr>
              <a:pPr/>
              <a:t>45</a:t>
            </a:fld>
            <a:endParaRPr lang="en-US" altLang="ja-JP" dirty="0" smtClean="0">
              <a:latin typeface="ＭＳ Ｐゴシック" pitchFamily="50" charset="-128"/>
              <a:ea typeface="ＭＳ Ｐゴシック" pitchFamily="50" charset="-128"/>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DD0FA1B-7A8A-49AA-8470-04C07163CD3E}" type="datetime1">
              <a:rPr kumimoji="1" lang="ja-JP" altLang="en-US" smtClean="0"/>
              <a:pPr/>
              <a:t>2011/12/18</a:t>
            </a:fld>
            <a:endParaRPr kumimoji="1" lang="ja-JP" altLang="en-US"/>
          </a:p>
        </p:txBody>
      </p:sp>
      <p:sp>
        <p:nvSpPr>
          <p:cNvPr id="3" name="スライド番号プレースホルダ 2"/>
          <p:cNvSpPr>
            <a:spLocks noGrp="1"/>
          </p:cNvSpPr>
          <p:nvPr>
            <p:ph type="sldNum" sz="quarter" idx="12"/>
          </p:nvPr>
        </p:nvSpPr>
        <p:spPr/>
        <p:txBody>
          <a:bodyPr/>
          <a:lstStyle/>
          <a:p>
            <a:fld id="{B2D5AB30-79DA-4470-A1CD-323DF7809454}" type="slidenum">
              <a:rPr kumimoji="1" lang="ja-JP" altLang="en-US" smtClean="0"/>
              <a:pPr/>
              <a:t>46</a:t>
            </a:fld>
            <a:endParaRPr kumimoji="1" lang="ja-JP" altLang="en-US"/>
          </a:p>
        </p:txBody>
      </p:sp>
      <p:sp>
        <p:nvSpPr>
          <p:cNvPr id="4" name="テキスト ボックス 4"/>
          <p:cNvSpPr txBox="1">
            <a:spLocks noChangeArrowheads="1"/>
          </p:cNvSpPr>
          <p:nvPr/>
        </p:nvSpPr>
        <p:spPr bwMode="auto">
          <a:xfrm>
            <a:off x="179388" y="404664"/>
            <a:ext cx="8964612" cy="5078313"/>
          </a:xfrm>
          <a:prstGeom prst="rect">
            <a:avLst/>
          </a:prstGeom>
          <a:noFill/>
          <a:ln w="9525">
            <a:noFill/>
            <a:miter lim="800000"/>
            <a:headEnd/>
            <a:tailEnd/>
          </a:ln>
        </p:spPr>
        <p:txBody>
          <a:bodyPr>
            <a:spAutoFit/>
          </a:bodyPr>
          <a:lstStyle/>
          <a:p>
            <a:r>
              <a:rPr lang="ja-JP" altLang="en-US" sz="1200" dirty="0" smtClean="0"/>
              <a:t>株式会社</a:t>
            </a:r>
            <a:r>
              <a:rPr lang="en-US" altLang="ja-JP" sz="1200" dirty="0" smtClean="0"/>
              <a:t>PPB</a:t>
            </a:r>
            <a:r>
              <a:rPr lang="ja-JP" altLang="en-US" sz="1200" dirty="0" smtClean="0"/>
              <a:t>コミュニケーションズ　</a:t>
            </a:r>
            <a:r>
              <a:rPr lang="en-US" altLang="ja-JP" sz="1200" dirty="0" smtClean="0"/>
              <a:t>http://www.pp-bank.jp/</a:t>
            </a:r>
          </a:p>
          <a:p>
            <a:r>
              <a:rPr lang="ja-JP" altLang="en-US" sz="1200" dirty="0" smtClean="0"/>
              <a:t>株式会社博報堂　</a:t>
            </a:r>
            <a:r>
              <a:rPr lang="en-US" altLang="ja-JP" sz="1200" dirty="0" smtClean="0"/>
              <a:t>http://www.hakuhodo.co.jp/</a:t>
            </a:r>
          </a:p>
          <a:p>
            <a:r>
              <a:rPr lang="ja-JP" altLang="en-US" sz="1200" dirty="0" smtClean="0"/>
              <a:t>株式会社電通　</a:t>
            </a:r>
            <a:r>
              <a:rPr lang="en-US" altLang="ja-JP" sz="1200" dirty="0" smtClean="0"/>
              <a:t>http://www.dentsu.co.jp/index_noflash.html</a:t>
            </a:r>
          </a:p>
          <a:p>
            <a:r>
              <a:rPr lang="ja-JP" altLang="en-US" sz="1200" dirty="0" smtClean="0"/>
              <a:t>日経トレンディネット　</a:t>
            </a:r>
            <a:r>
              <a:rPr lang="en-US" altLang="ja-JP" sz="1200" dirty="0" smtClean="0"/>
              <a:t> http://trendy.nikkeibp.co.jp/article/column/20071203/1004952/</a:t>
            </a:r>
          </a:p>
          <a:p>
            <a:r>
              <a:rPr lang="ja-JP" altLang="en-US" sz="1200" dirty="0" smtClean="0"/>
              <a:t>記憶力向上委員会　</a:t>
            </a:r>
            <a:r>
              <a:rPr lang="en-US" altLang="ja-JP" sz="1200" dirty="0" smtClean="0"/>
              <a:t>Http://www.larufu.net/kioku/2006/12</a:t>
            </a:r>
          </a:p>
          <a:p>
            <a:r>
              <a:rPr lang="en-US" altLang="ja-JP" sz="1200" dirty="0" smtClean="0"/>
              <a:t>WIRDE  VISION</a:t>
            </a:r>
            <a:r>
              <a:rPr lang="en-US" altLang="ja-JP" sz="1200" dirty="0" smtClean="0">
                <a:latin typeface="Osaka" charset="-128"/>
              </a:rPr>
              <a:t>『</a:t>
            </a:r>
            <a:r>
              <a:rPr lang="ja-JP" altLang="en-US" sz="1200" dirty="0" smtClean="0">
                <a:latin typeface="Osaka" charset="-128"/>
              </a:rPr>
              <a:t> </a:t>
            </a:r>
            <a:r>
              <a:rPr lang="en-US" altLang="ja-JP" sz="1200" dirty="0" smtClean="0">
                <a:latin typeface="Osaka" charset="-128"/>
              </a:rPr>
              <a:t>TV</a:t>
            </a:r>
            <a:r>
              <a:rPr lang="ja-JP" altLang="en-US" sz="1200" dirty="0" smtClean="0">
                <a:latin typeface="Osaka" charset="-128"/>
              </a:rPr>
              <a:t>ドラマ自体をコマーシャルにする新時代広告</a:t>
            </a:r>
            <a:r>
              <a:rPr lang="en-US" altLang="ja-JP" sz="1200" dirty="0" smtClean="0">
                <a:latin typeface="Osaka" charset="-128"/>
              </a:rPr>
              <a:t>(</a:t>
            </a:r>
            <a:r>
              <a:rPr lang="ja-JP" altLang="en-US" sz="1200" dirty="0" smtClean="0">
                <a:latin typeface="Osaka" charset="-128"/>
              </a:rPr>
              <a:t>上</a:t>
            </a:r>
            <a:r>
              <a:rPr lang="en-US" altLang="ja-JP" sz="1200" dirty="0" smtClean="0">
                <a:latin typeface="Osaka" charset="-128"/>
              </a:rPr>
              <a:t>)』</a:t>
            </a:r>
            <a:r>
              <a:rPr lang="ja-JP" altLang="en-US" sz="1200" dirty="0" smtClean="0"/>
              <a:t>　</a:t>
            </a:r>
            <a:r>
              <a:rPr lang="en-US" altLang="ja-JP" sz="1200" dirty="0" smtClean="0"/>
              <a:t>    </a:t>
            </a:r>
          </a:p>
          <a:p>
            <a:r>
              <a:rPr lang="en-US" altLang="ja-JP" sz="1200" dirty="0" smtClean="0"/>
              <a:t>                                            http://wiredvision.jp/archives/200506/2005061302.html</a:t>
            </a:r>
          </a:p>
          <a:p>
            <a:r>
              <a:rPr lang="en-US" altLang="ja-JP" sz="1200" dirty="0" err="1" smtClean="0"/>
              <a:t>Ofcom</a:t>
            </a:r>
            <a:r>
              <a:rPr lang="en-US" altLang="ja-JP" sz="1200" dirty="0" smtClean="0"/>
              <a:t>(Office of Communications = </a:t>
            </a:r>
            <a:r>
              <a:rPr lang="ja-JP" altLang="en-US" sz="1200" dirty="0" smtClean="0"/>
              <a:t>英国情報通信庁</a:t>
            </a:r>
            <a:r>
              <a:rPr lang="en-US" altLang="ja-JP" sz="1200" dirty="0" smtClean="0"/>
              <a:t>) 『The </a:t>
            </a:r>
            <a:r>
              <a:rPr lang="en-US" altLang="ja-JP" sz="1200" dirty="0" err="1" smtClean="0"/>
              <a:t>Ofcom</a:t>
            </a:r>
            <a:r>
              <a:rPr lang="en-US" altLang="ja-JP" sz="1200" dirty="0" smtClean="0"/>
              <a:t> Broadcasting Code』 </a:t>
            </a:r>
            <a:r>
              <a:rPr lang="ja-JP" altLang="en-US" sz="1200" dirty="0" smtClean="0"/>
              <a:t>　　　　　　　　　　　　　　　　　　　　　　　　　</a:t>
            </a:r>
            <a:endParaRPr lang="en-US" altLang="ja-JP" sz="1200" dirty="0" smtClean="0"/>
          </a:p>
          <a:p>
            <a:r>
              <a:rPr lang="ja-JP" altLang="en-US" sz="1200" dirty="0" smtClean="0"/>
              <a:t>　　　　　　　　　　　　　　　　</a:t>
            </a:r>
            <a:r>
              <a:rPr lang="en-US" altLang="ja-JP" sz="1200" dirty="0" smtClean="0"/>
              <a:t>http://stakeholders.ofcom.org.uk/broadcasting/broadcast-codes/broadcast-code/</a:t>
            </a:r>
          </a:p>
          <a:p>
            <a:r>
              <a:rPr lang="en-US" altLang="ja-JP" sz="1200" dirty="0" smtClean="0"/>
              <a:t>Jean-Marc </a:t>
            </a:r>
            <a:r>
              <a:rPr lang="en-US" altLang="ja-JP" sz="1200" dirty="0" err="1" smtClean="0"/>
              <a:t>Lehu『Branded</a:t>
            </a:r>
            <a:r>
              <a:rPr lang="en-US" altLang="ja-JP" sz="1200" dirty="0" smtClean="0"/>
              <a:t> Entertainment –Product Placement &amp; brand strategy in the entertainment business-』</a:t>
            </a:r>
          </a:p>
          <a:p>
            <a:r>
              <a:rPr lang="en-US" altLang="ja-JP" sz="1200" dirty="0" err="1" smtClean="0"/>
              <a:t>Kotobank</a:t>
            </a:r>
            <a:r>
              <a:rPr lang="en-US" altLang="ja-JP" sz="1200" dirty="0" smtClean="0"/>
              <a:t>     http://kotobank.jp/word</a:t>
            </a:r>
          </a:p>
          <a:p>
            <a:r>
              <a:rPr lang="en-US" altLang="ja-JP" sz="1200" dirty="0" smtClean="0">
                <a:cs typeface="Times" charset="0"/>
              </a:rPr>
              <a:t>Heath Robert G.</a:t>
            </a:r>
            <a:r>
              <a:rPr lang="en-US" altLang="ja-JP" sz="1200" dirty="0" smtClean="0"/>
              <a:t> </a:t>
            </a:r>
            <a:r>
              <a:rPr lang="en-US" altLang="ja-JP" sz="1200" dirty="0" err="1" smtClean="0"/>
              <a:t>Stipp</a:t>
            </a:r>
            <a:r>
              <a:rPr lang="en-US" altLang="ja-JP" sz="1200" dirty="0" smtClean="0"/>
              <a:t> </a:t>
            </a:r>
            <a:r>
              <a:rPr lang="en-US" altLang="ja-JP" sz="1200" dirty="0" err="1" smtClean="0"/>
              <a:t>Horst</a:t>
            </a:r>
            <a:r>
              <a:rPr lang="en-US" altLang="ja-JP" sz="1200" dirty="0" err="1" smtClean="0">
                <a:cs typeface="Times" charset="0"/>
              </a:rPr>
              <a:t>『The</a:t>
            </a:r>
            <a:r>
              <a:rPr lang="en-US" altLang="ja-JP" sz="1200" dirty="0" smtClean="0">
                <a:cs typeface="Times" charset="0"/>
              </a:rPr>
              <a:t> secret of television's success: emotional content or rational information?: after fifty years the debate continues』</a:t>
            </a:r>
            <a:r>
              <a:rPr lang="ja-JP" altLang="en-US" sz="1200" dirty="0" smtClean="0">
                <a:cs typeface="Times" charset="0"/>
              </a:rPr>
              <a:t>（</a:t>
            </a:r>
            <a:r>
              <a:rPr lang="en-US" altLang="ja-JP" sz="1200" dirty="0" smtClean="0">
                <a:cs typeface="Times" charset="0"/>
              </a:rPr>
              <a:t>2011</a:t>
            </a:r>
            <a:r>
              <a:rPr lang="ja-JP" altLang="en-US" sz="1200" dirty="0" smtClean="0">
                <a:cs typeface="Times" charset="0"/>
              </a:rPr>
              <a:t>）</a:t>
            </a:r>
            <a:endParaRPr lang="en-US" altLang="ja-JP" sz="1200" dirty="0" smtClean="0">
              <a:cs typeface="Times" charset="0"/>
            </a:endParaRPr>
          </a:p>
          <a:p>
            <a:r>
              <a:rPr lang="en-US" altLang="ja-JP" sz="1200" dirty="0" err="1" smtClean="0"/>
              <a:t>Ediblle</a:t>
            </a:r>
            <a:r>
              <a:rPr lang="en-US" altLang="ja-JP" sz="1200" dirty="0" smtClean="0"/>
              <a:t> </a:t>
            </a:r>
            <a:r>
              <a:rPr lang="en-US" altLang="ja-JP" sz="1200" dirty="0" err="1" smtClean="0"/>
              <a:t>Apple『</a:t>
            </a:r>
            <a:r>
              <a:rPr lang="en-US" altLang="ja-JP" sz="1200" i="1" dirty="0" err="1" smtClean="0"/>
              <a:t>The</a:t>
            </a:r>
            <a:r>
              <a:rPr lang="en-US" altLang="ja-JP" sz="1200" i="1" dirty="0" smtClean="0"/>
              <a:t> significance of Apple’s product </a:t>
            </a:r>
            <a:r>
              <a:rPr lang="en-US" altLang="ja-JP" sz="1200" i="1" dirty="0" err="1" smtClean="0"/>
              <a:t>placement</a:t>
            </a:r>
            <a:r>
              <a:rPr lang="en-US" altLang="ja-JP" sz="1200" dirty="0" err="1" smtClean="0"/>
              <a:t>』http</a:t>
            </a:r>
            <a:r>
              <a:rPr lang="en-US" altLang="ja-JP" sz="1200" dirty="0" smtClean="0"/>
              <a:t>://</a:t>
            </a:r>
            <a:r>
              <a:rPr lang="en-US" altLang="ja-JP" sz="1200" dirty="0" err="1" smtClean="0"/>
              <a:t>www.edibleapple.com</a:t>
            </a:r>
            <a:r>
              <a:rPr lang="ja-JP" altLang="en-US" sz="1200" dirty="0" smtClean="0"/>
              <a:t>」</a:t>
            </a:r>
            <a:endParaRPr lang="en-US" altLang="ja-JP" sz="1200" dirty="0" smtClean="0"/>
          </a:p>
          <a:p>
            <a:r>
              <a:rPr lang="en-US" altLang="ja-JP" sz="1200" dirty="0" err="1" smtClean="0"/>
              <a:t>Deisseroth</a:t>
            </a:r>
            <a:r>
              <a:rPr lang="en-US" altLang="ja-JP" sz="1200" dirty="0" smtClean="0"/>
              <a:t> K., </a:t>
            </a:r>
            <a:r>
              <a:rPr lang="en-US" altLang="ja-JP" sz="1200" dirty="0" err="1" smtClean="0"/>
              <a:t>Singla</a:t>
            </a:r>
            <a:r>
              <a:rPr lang="en-US" altLang="ja-JP" sz="1200" dirty="0" smtClean="0"/>
              <a:t> S., Toda H., </a:t>
            </a:r>
            <a:r>
              <a:rPr lang="en-US" altLang="ja-JP" sz="1200" dirty="0" err="1" smtClean="0"/>
              <a:t>Monje</a:t>
            </a:r>
            <a:r>
              <a:rPr lang="en-US" altLang="ja-JP" sz="1200" dirty="0" smtClean="0"/>
              <a:t> M., Palmer T.D., </a:t>
            </a:r>
            <a:r>
              <a:rPr lang="en-US" altLang="ja-JP" sz="1200" dirty="0" err="1" smtClean="0"/>
              <a:t>Malenka</a:t>
            </a:r>
            <a:r>
              <a:rPr lang="en-US" altLang="ja-JP" sz="1200" dirty="0" smtClean="0"/>
              <a:t> R.C. (2004) Excitation-</a:t>
            </a:r>
            <a:r>
              <a:rPr lang="en-US" altLang="ja-JP" sz="1200" dirty="0" err="1" smtClean="0"/>
              <a:t>neurogenesis</a:t>
            </a:r>
            <a:r>
              <a:rPr lang="en-US" altLang="ja-JP" sz="1200" dirty="0" smtClean="0"/>
              <a:t> coupling in adult neural stem/progenitor cells. Neuron. 2004 May 27;42(4):535-52. </a:t>
            </a:r>
          </a:p>
          <a:p>
            <a:r>
              <a:rPr lang="en-US" altLang="ja-JP" sz="1200" dirty="0" err="1" smtClean="0"/>
              <a:t>Tulving</a:t>
            </a:r>
            <a:r>
              <a:rPr lang="en-US" altLang="ja-JP" sz="1200" dirty="0" smtClean="0"/>
              <a:t>, E. (1983). Elements of Episodic Memory. Oxford: Clarendon Press. </a:t>
            </a:r>
          </a:p>
          <a:p>
            <a:r>
              <a:rPr lang="en-US" altLang="ja-JP" sz="1200" dirty="0" smtClean="0"/>
              <a:t>Griffiths, D. P., Dickinson, A. &amp; Clayton, N. S. (1999). Declarative and episodic memory: What can animals remember about their past? Trends in Cognitive Science, 3, 74–80. </a:t>
            </a:r>
          </a:p>
          <a:p>
            <a:r>
              <a:rPr lang="en-US" altLang="ja-JP" sz="1200" dirty="0" smtClean="0"/>
              <a:t>Clayton, N. S. &amp; Dickinson, A. (1998). Episodic-like memory during cache recovery by scrub-jays. Nature, 395, 272-274. </a:t>
            </a:r>
          </a:p>
          <a:p>
            <a:r>
              <a:rPr lang="en-US" altLang="ja-JP" sz="1200" dirty="0" smtClean="0"/>
              <a:t>Kart-</a:t>
            </a:r>
            <a:r>
              <a:rPr lang="en-US" altLang="ja-JP" sz="1200" dirty="0" err="1" smtClean="0"/>
              <a:t>Teke</a:t>
            </a:r>
            <a:r>
              <a:rPr lang="en-US" altLang="ja-JP" sz="1200" dirty="0" smtClean="0"/>
              <a:t>, E., De Souza Silva, M.A., Huston, J.P. &amp; </a:t>
            </a:r>
            <a:r>
              <a:rPr lang="en-US" altLang="ja-JP" sz="1200" dirty="0" err="1" smtClean="0"/>
              <a:t>Dere</a:t>
            </a:r>
            <a:r>
              <a:rPr lang="en-US" altLang="ja-JP" sz="1200" dirty="0" smtClean="0"/>
              <a:t>, E.(2006). </a:t>
            </a:r>
            <a:r>
              <a:rPr lang="en-US" altLang="ja-JP" sz="1200" dirty="0" err="1" smtClean="0"/>
              <a:t>Wistar</a:t>
            </a:r>
            <a:r>
              <a:rPr lang="en-US" altLang="ja-JP" sz="1200" dirty="0" smtClean="0"/>
              <a:t> rats show episodic-like memory for unique experiences. </a:t>
            </a:r>
            <a:r>
              <a:rPr lang="en-US" altLang="ja-JP" sz="1200" dirty="0" err="1" smtClean="0"/>
              <a:t>Neuorbiology</a:t>
            </a:r>
            <a:r>
              <a:rPr lang="en-US" altLang="ja-JP" sz="1200" dirty="0" smtClean="0"/>
              <a:t> of </a:t>
            </a:r>
            <a:r>
              <a:rPr lang="en-US" altLang="ja-JP" sz="1200" dirty="0" err="1" smtClean="0"/>
              <a:t>Learnign</a:t>
            </a:r>
            <a:r>
              <a:rPr lang="en-US" altLang="ja-JP" sz="1200" dirty="0" smtClean="0"/>
              <a:t> and Memory, 85, 173-182 </a:t>
            </a:r>
          </a:p>
          <a:p>
            <a:r>
              <a:rPr lang="en-US" altLang="ja-JP" sz="1200" dirty="0" err="1" smtClean="0"/>
              <a:t>Eacott</a:t>
            </a:r>
            <a:r>
              <a:rPr lang="en-US" altLang="ja-JP" sz="1200" dirty="0" smtClean="0"/>
              <a:t>, M.J., Easton, A. &amp; </a:t>
            </a:r>
            <a:r>
              <a:rPr lang="en-US" altLang="ja-JP" sz="1200" dirty="0" err="1" smtClean="0"/>
              <a:t>Zinkivskay</a:t>
            </a:r>
            <a:r>
              <a:rPr lang="en-US" altLang="ja-JP" sz="1200" dirty="0" smtClean="0"/>
              <a:t>, A. (2005). Recollection in an episodic-like memory task in the rat. Learning &amp; Memory, 12, 221-223 </a:t>
            </a:r>
          </a:p>
          <a:p>
            <a:endParaRPr lang="ja-JP" altLang="en-US" sz="1200" dirty="0" smtClean="0"/>
          </a:p>
          <a:p>
            <a:endParaRPr lang="ja-JP" altLang="en-US" sz="1200" dirty="0" smtClean="0"/>
          </a:p>
          <a:p>
            <a:r>
              <a:rPr lang="en-US" altLang="ja-JP" sz="1200" dirty="0" smtClean="0"/>
              <a:t> </a:t>
            </a:r>
            <a:br>
              <a:rPr lang="en-US" altLang="ja-JP" sz="1200" dirty="0" smtClean="0"/>
            </a:br>
            <a:endParaRPr lang="ja-JP" altLang="en-US" sz="12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A4314C8-B2B5-49A4-9F80-B6BE4A8D824B}" type="datetime1">
              <a:rPr kumimoji="1" lang="ja-JP" altLang="en-US" smtClean="0"/>
              <a:pPr/>
              <a:t>2011/12/18</a:t>
            </a:fld>
            <a:endParaRPr kumimoji="1" lang="ja-JP" altLang="en-US"/>
          </a:p>
        </p:txBody>
      </p:sp>
      <p:sp>
        <p:nvSpPr>
          <p:cNvPr id="3" name="スライド番号プレースホルダ 2"/>
          <p:cNvSpPr>
            <a:spLocks noGrp="1"/>
          </p:cNvSpPr>
          <p:nvPr>
            <p:ph type="sldNum" sz="quarter" idx="12"/>
          </p:nvPr>
        </p:nvSpPr>
        <p:spPr/>
        <p:txBody>
          <a:bodyPr/>
          <a:lstStyle/>
          <a:p>
            <a:fld id="{B2D5AB30-79DA-4470-A1CD-323DF7809454}" type="slidenum">
              <a:rPr kumimoji="1" lang="ja-JP" altLang="en-US" smtClean="0"/>
              <a:pPr/>
              <a:t>47</a:t>
            </a:fld>
            <a:endParaRPr kumimoji="1" lang="ja-JP" altLang="en-US"/>
          </a:p>
        </p:txBody>
      </p:sp>
      <p:sp>
        <p:nvSpPr>
          <p:cNvPr id="4" name="テキスト ボックス 3"/>
          <p:cNvSpPr txBox="1"/>
          <p:nvPr/>
        </p:nvSpPr>
        <p:spPr>
          <a:xfrm>
            <a:off x="683568" y="1052736"/>
            <a:ext cx="8172400" cy="3785652"/>
          </a:xfrm>
          <a:prstGeom prst="rect">
            <a:avLst/>
          </a:prstGeom>
          <a:noFill/>
        </p:spPr>
        <p:txBody>
          <a:bodyPr wrap="square" rtlCol="0">
            <a:spAutoFit/>
          </a:bodyPr>
          <a:lstStyle/>
          <a:p>
            <a:r>
              <a:rPr kumimoji="1" lang="ja-JP" altLang="en-US" sz="4800" dirty="0" smtClean="0"/>
              <a:t>スライドに一部加筆・修正</a:t>
            </a:r>
            <a:endParaRPr kumimoji="1" lang="en-US" altLang="ja-JP" sz="4800" dirty="0" smtClean="0"/>
          </a:p>
          <a:p>
            <a:r>
              <a:rPr kumimoji="1" lang="ja-JP" altLang="en-US" sz="4800" dirty="0" smtClean="0"/>
              <a:t>致しますので、</a:t>
            </a:r>
            <a:endParaRPr kumimoji="1" lang="en-US" altLang="ja-JP" sz="4800" dirty="0" smtClean="0"/>
          </a:p>
          <a:p>
            <a:r>
              <a:rPr lang="ja-JP" altLang="en-US" sz="4800" dirty="0" smtClean="0"/>
              <a:t>当日完成</a:t>
            </a:r>
            <a:r>
              <a:rPr lang="ja-JP" altLang="en-US" sz="4800" dirty="0" smtClean="0"/>
              <a:t>した</a:t>
            </a:r>
            <a:endParaRPr lang="en-US" altLang="ja-JP" sz="4800" dirty="0" smtClean="0"/>
          </a:p>
          <a:p>
            <a:r>
              <a:rPr lang="ja-JP" altLang="en-US" sz="4800" dirty="0" smtClean="0"/>
              <a:t>資料を印刷の上</a:t>
            </a:r>
            <a:endParaRPr lang="en-US" altLang="ja-JP" sz="4800" dirty="0" smtClean="0"/>
          </a:p>
          <a:p>
            <a:r>
              <a:rPr lang="ja-JP" altLang="en-US" sz="4800" dirty="0" smtClean="0"/>
              <a:t>配布致します。</a:t>
            </a:r>
            <a:endParaRPr kumimoji="1" lang="en-US" altLang="ja-JP" sz="4800" dirty="0" smtClean="0"/>
          </a:p>
        </p:txBody>
      </p:sp>
      <p:pic>
        <p:nvPicPr>
          <p:cNvPr id="5" name="図 4" descr="ラスト.jpg"/>
          <p:cNvPicPr>
            <a:picLocks noChangeAspect="1"/>
          </p:cNvPicPr>
          <p:nvPr/>
        </p:nvPicPr>
        <p:blipFill>
          <a:blip r:embed="rId2" cstate="print"/>
          <a:stretch>
            <a:fillRect/>
          </a:stretch>
        </p:blipFill>
        <p:spPr>
          <a:xfrm>
            <a:off x="5436096" y="2996952"/>
            <a:ext cx="2556284" cy="3408379"/>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日付プレースホルダ 3"/>
          <p:cNvSpPr>
            <a:spLocks noGrp="1"/>
          </p:cNvSpPr>
          <p:nvPr>
            <p:ph type="dt" sz="quarter" idx="10"/>
          </p:nvPr>
        </p:nvSpPr>
        <p:spPr>
          <a:noFill/>
        </p:spPr>
        <p:txBody>
          <a:bodyPr/>
          <a:lstStyle/>
          <a:p>
            <a:fld id="{891E5942-15B8-4CF1-9435-0BEE2A601E3F}" type="datetime1">
              <a:rPr lang="ja-JP" altLang="en-US" smtClean="0">
                <a:latin typeface="Times New Roman" pitchFamily="18" charset="0"/>
                <a:ea typeface="ＭＳ Ｐゴシック" pitchFamily="50" charset="-128"/>
              </a:rPr>
              <a:pPr/>
              <a:t>2011/12/18</a:t>
            </a:fld>
            <a:endParaRPr lang="en-US" altLang="ja-JP" smtClean="0">
              <a:latin typeface="Times New Roman" pitchFamily="18" charset="0"/>
              <a:ea typeface="ＭＳ Ｐゴシック" pitchFamily="50" charset="-128"/>
            </a:endParaRPr>
          </a:p>
        </p:txBody>
      </p:sp>
      <p:sp>
        <p:nvSpPr>
          <p:cNvPr id="12292" name="スライド番号プレースホルダ 4"/>
          <p:cNvSpPr>
            <a:spLocks noGrp="1"/>
          </p:cNvSpPr>
          <p:nvPr>
            <p:ph type="sldNum" sz="quarter" idx="11"/>
          </p:nvPr>
        </p:nvSpPr>
        <p:spPr>
          <a:xfrm>
            <a:off x="8388424" y="6309320"/>
            <a:ext cx="583704" cy="365125"/>
          </a:xfrm>
          <a:noFill/>
        </p:spPr>
        <p:txBody>
          <a:bodyPr/>
          <a:lstStyle/>
          <a:p>
            <a:fld id="{811BF08D-1023-4A53-839A-869C5C7A57CD}" type="slidenum">
              <a:rPr lang="en-US" altLang="ja-JP" smtClean="0">
                <a:latin typeface="ＭＳ Ｐゴシック" pitchFamily="50" charset="-128"/>
                <a:ea typeface="ＭＳ Ｐゴシック" pitchFamily="50" charset="-128"/>
              </a:rPr>
              <a:pPr/>
              <a:t>5</a:t>
            </a:fld>
            <a:endParaRPr lang="en-US" altLang="ja-JP" dirty="0" smtClean="0">
              <a:latin typeface="ＭＳ Ｐゴシック" pitchFamily="50" charset="-128"/>
              <a:ea typeface="ＭＳ Ｐゴシック" pitchFamily="50" charset="-128"/>
            </a:endParaRPr>
          </a:p>
        </p:txBody>
      </p:sp>
      <p:pic>
        <p:nvPicPr>
          <p:cNvPr id="9" name="図 8" descr="100331_metro.jpg"/>
          <p:cNvPicPr>
            <a:picLocks noChangeAspect="1"/>
          </p:cNvPicPr>
          <p:nvPr/>
        </p:nvPicPr>
        <p:blipFill>
          <a:blip r:embed="rId2" cstate="print"/>
          <a:srcRect/>
          <a:stretch>
            <a:fillRect/>
          </a:stretch>
        </p:blipFill>
        <p:spPr bwMode="auto">
          <a:xfrm>
            <a:off x="708025" y="2996952"/>
            <a:ext cx="3024188" cy="1703388"/>
          </a:xfrm>
          <a:prstGeom prst="rect">
            <a:avLst/>
          </a:prstGeom>
          <a:noFill/>
          <a:ln w="9525">
            <a:noFill/>
            <a:miter lim="800000"/>
            <a:headEnd/>
            <a:tailEnd/>
          </a:ln>
        </p:spPr>
      </p:pic>
      <p:pic>
        <p:nvPicPr>
          <p:cNvPr id="10" name="図 9" descr="c2011010701.jpg"/>
          <p:cNvPicPr>
            <a:picLocks noChangeAspect="1"/>
          </p:cNvPicPr>
          <p:nvPr/>
        </p:nvPicPr>
        <p:blipFill>
          <a:blip r:embed="rId3" cstate="print"/>
          <a:srcRect/>
          <a:stretch>
            <a:fillRect/>
          </a:stretch>
        </p:blipFill>
        <p:spPr bwMode="auto">
          <a:xfrm>
            <a:off x="6156176" y="2996952"/>
            <a:ext cx="2232025" cy="1666875"/>
          </a:xfrm>
          <a:prstGeom prst="rect">
            <a:avLst/>
          </a:prstGeom>
          <a:noFill/>
          <a:ln w="9525">
            <a:noFill/>
            <a:miter lim="800000"/>
            <a:headEnd/>
            <a:tailEnd/>
          </a:ln>
        </p:spPr>
      </p:pic>
      <p:sp>
        <p:nvSpPr>
          <p:cNvPr id="18" name="タイトル 1"/>
          <p:cNvSpPr txBox="1">
            <a:spLocks/>
          </p:cNvSpPr>
          <p:nvPr/>
        </p:nvSpPr>
        <p:spPr>
          <a:xfrm>
            <a:off x="395536" y="18864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1" lang="ja-JP" altLang="en-US" sz="4400" b="0" i="0" u="none" strike="noStrike" kern="1200" cap="none" spc="0" normalizeH="0" baseline="0" noProof="0" dirty="0" smtClean="0">
                <a:ln>
                  <a:noFill/>
                </a:ln>
                <a:solidFill>
                  <a:schemeClr val="tx1"/>
                </a:solidFill>
                <a:effectLst/>
                <a:uLnTx/>
                <a:uFillTx/>
                <a:latin typeface="+mj-lt"/>
                <a:ea typeface="+mj-ea"/>
                <a:cs typeface="+mj-cs"/>
              </a:rPr>
              <a:t>テレビ広告の差別化戦略</a:t>
            </a:r>
          </a:p>
        </p:txBody>
      </p:sp>
      <p:grpSp>
        <p:nvGrpSpPr>
          <p:cNvPr id="17" name="グループ化 16"/>
          <p:cNvGrpSpPr/>
          <p:nvPr/>
        </p:nvGrpSpPr>
        <p:grpSpPr>
          <a:xfrm>
            <a:off x="5940152" y="1772816"/>
            <a:ext cx="2376264" cy="769441"/>
            <a:chOff x="827584" y="2060848"/>
            <a:chExt cx="2376264" cy="769441"/>
          </a:xfrm>
        </p:grpSpPr>
        <p:sp>
          <p:nvSpPr>
            <p:cNvPr id="2" name="正方形/長方形 1"/>
            <p:cNvSpPr/>
            <p:nvPr/>
          </p:nvSpPr>
          <p:spPr>
            <a:xfrm>
              <a:off x="827584" y="2060848"/>
              <a:ext cx="2376264" cy="769441"/>
            </a:xfrm>
            <a:prstGeom prst="rect">
              <a:avLst/>
            </a:prstGeom>
            <a:solidFill>
              <a:schemeClr val="bg1"/>
            </a:solidFill>
            <a:ln w="57150">
              <a:solidFill>
                <a:srgbClr val="FFD8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FF7C80"/>
                </a:solidFill>
              </a:endParaRPr>
            </a:p>
          </p:txBody>
        </p:sp>
        <p:sp>
          <p:nvSpPr>
            <p:cNvPr id="20" name="テキスト ボックス 19"/>
            <p:cNvSpPr txBox="1"/>
            <p:nvPr/>
          </p:nvSpPr>
          <p:spPr>
            <a:xfrm>
              <a:off x="1115616" y="2060848"/>
              <a:ext cx="1951175" cy="769441"/>
            </a:xfrm>
            <a:prstGeom prst="rect">
              <a:avLst/>
            </a:prstGeom>
            <a:noFill/>
          </p:spPr>
          <p:txBody>
            <a:bodyPr wrap="none" rtlCol="0">
              <a:spAutoFit/>
            </a:bodyPr>
            <a:lstStyle/>
            <a:p>
              <a:r>
                <a:rPr kumimoji="1" lang="ja-JP" altLang="en-US" sz="4400" b="1" dirty="0" smtClean="0">
                  <a:solidFill>
                    <a:srgbClr val="FF7C80"/>
                  </a:solidFill>
                </a:rPr>
                <a:t>タレント</a:t>
              </a:r>
              <a:endParaRPr kumimoji="1" lang="ja-JP" altLang="en-US" sz="4400" b="1" dirty="0">
                <a:solidFill>
                  <a:srgbClr val="FF7C80"/>
                </a:solidFill>
              </a:endParaRPr>
            </a:p>
          </p:txBody>
        </p:sp>
      </p:grpSp>
      <p:sp>
        <p:nvSpPr>
          <p:cNvPr id="21" name="テキスト ボックス 20"/>
          <p:cNvSpPr txBox="1"/>
          <p:nvPr/>
        </p:nvSpPr>
        <p:spPr>
          <a:xfrm>
            <a:off x="5076056" y="1772816"/>
            <a:ext cx="748923" cy="769441"/>
          </a:xfrm>
          <a:prstGeom prst="rect">
            <a:avLst/>
          </a:prstGeom>
          <a:noFill/>
        </p:spPr>
        <p:txBody>
          <a:bodyPr wrap="none" rtlCol="0">
            <a:spAutoFit/>
          </a:bodyPr>
          <a:lstStyle/>
          <a:p>
            <a:r>
              <a:rPr kumimoji="1" lang="ja-JP" altLang="en-US" sz="4400" dirty="0" smtClean="0"/>
              <a:t>＋</a:t>
            </a:r>
            <a:endParaRPr kumimoji="1" lang="ja-JP" altLang="en-US" sz="4400" dirty="0"/>
          </a:p>
        </p:txBody>
      </p:sp>
      <p:grpSp>
        <p:nvGrpSpPr>
          <p:cNvPr id="16" name="グループ化 15"/>
          <p:cNvGrpSpPr/>
          <p:nvPr/>
        </p:nvGrpSpPr>
        <p:grpSpPr>
          <a:xfrm>
            <a:off x="899592" y="1772816"/>
            <a:ext cx="4163204" cy="769441"/>
            <a:chOff x="4427984" y="1268760"/>
            <a:chExt cx="4163204" cy="769441"/>
          </a:xfrm>
        </p:grpSpPr>
        <p:sp>
          <p:nvSpPr>
            <p:cNvPr id="3" name="正方形/長方形 2"/>
            <p:cNvSpPr/>
            <p:nvPr/>
          </p:nvSpPr>
          <p:spPr>
            <a:xfrm>
              <a:off x="4427984" y="1268760"/>
              <a:ext cx="4163204" cy="769441"/>
            </a:xfrm>
            <a:prstGeom prst="rect">
              <a:avLst/>
            </a:prstGeom>
            <a:solidFill>
              <a:schemeClr val="bg1"/>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p:nvSpPr>
          <p:spPr>
            <a:xfrm>
              <a:off x="4427984" y="1268760"/>
              <a:ext cx="4120039" cy="769441"/>
            </a:xfrm>
            <a:prstGeom prst="rect">
              <a:avLst/>
            </a:prstGeom>
            <a:noFill/>
            <a:ln w="57150">
              <a:solidFill>
                <a:srgbClr val="FFD85D"/>
              </a:solidFill>
            </a:ln>
          </p:spPr>
          <p:txBody>
            <a:bodyPr wrap="none" rtlCol="0">
              <a:spAutoFit/>
            </a:bodyPr>
            <a:lstStyle/>
            <a:p>
              <a:r>
                <a:rPr kumimoji="1" lang="ja-JP" altLang="en-US" sz="4400" b="1" dirty="0" smtClean="0">
                  <a:solidFill>
                    <a:srgbClr val="FF7C80"/>
                  </a:solidFill>
                </a:rPr>
                <a:t>製品の持つ特性</a:t>
              </a:r>
              <a:endParaRPr kumimoji="1" lang="ja-JP" altLang="en-US" sz="4400" b="1" dirty="0">
                <a:solidFill>
                  <a:srgbClr val="FF7C80"/>
                </a:solidFill>
              </a:endParaRPr>
            </a:p>
          </p:txBody>
        </p:sp>
      </p:grpSp>
      <p:pic>
        <p:nvPicPr>
          <p:cNvPr id="14338" name="Picture 2" descr="クリックすると新しいウィンドウで開きます"/>
          <p:cNvPicPr>
            <a:picLocks noChangeAspect="1" noChangeArrowheads="1"/>
          </p:cNvPicPr>
          <p:nvPr/>
        </p:nvPicPr>
        <p:blipFill>
          <a:blip r:embed="rId4" cstate="print"/>
          <a:srcRect/>
          <a:stretch>
            <a:fillRect/>
          </a:stretch>
        </p:blipFill>
        <p:spPr bwMode="auto">
          <a:xfrm>
            <a:off x="683568" y="4725144"/>
            <a:ext cx="2664296" cy="1499900"/>
          </a:xfrm>
          <a:prstGeom prst="rect">
            <a:avLst/>
          </a:prstGeom>
          <a:noFill/>
        </p:spPr>
      </p:pic>
      <p:pic>
        <p:nvPicPr>
          <p:cNvPr id="14340" name="Picture 4" descr="クリックすると新しいウィンドウで開きます"/>
          <p:cNvPicPr>
            <a:picLocks noChangeAspect="1" noChangeArrowheads="1"/>
          </p:cNvPicPr>
          <p:nvPr/>
        </p:nvPicPr>
        <p:blipFill>
          <a:blip r:embed="rId5" cstate="print"/>
          <a:srcRect/>
          <a:stretch>
            <a:fillRect/>
          </a:stretch>
        </p:blipFill>
        <p:spPr bwMode="auto">
          <a:xfrm>
            <a:off x="3419872" y="4725144"/>
            <a:ext cx="2664296" cy="1496541"/>
          </a:xfrm>
          <a:prstGeom prst="rect">
            <a:avLst/>
          </a:prstGeom>
          <a:noFill/>
        </p:spPr>
      </p:pic>
      <p:pic>
        <p:nvPicPr>
          <p:cNvPr id="14342" name="Picture 6" descr="クリックすると新しいウィンドウで開きます"/>
          <p:cNvPicPr>
            <a:picLocks noChangeAspect="1" noChangeArrowheads="1"/>
          </p:cNvPicPr>
          <p:nvPr/>
        </p:nvPicPr>
        <p:blipFill>
          <a:blip r:embed="rId6" cstate="print"/>
          <a:srcRect/>
          <a:stretch>
            <a:fillRect/>
          </a:stretch>
        </p:blipFill>
        <p:spPr bwMode="auto">
          <a:xfrm>
            <a:off x="3851920" y="2996952"/>
            <a:ext cx="2232248" cy="1674186"/>
          </a:xfrm>
          <a:prstGeom prst="rect">
            <a:avLst/>
          </a:prstGeom>
          <a:noFill/>
        </p:spPr>
      </p:pic>
      <p:pic>
        <p:nvPicPr>
          <p:cNvPr id="14344" name="Picture 8" descr="クリックすると新しいウィンドウで開きます"/>
          <p:cNvPicPr>
            <a:picLocks noChangeAspect="1" noChangeArrowheads="1"/>
          </p:cNvPicPr>
          <p:nvPr/>
        </p:nvPicPr>
        <p:blipFill>
          <a:blip r:embed="rId7" cstate="print"/>
          <a:srcRect/>
          <a:stretch>
            <a:fillRect/>
          </a:stretch>
        </p:blipFill>
        <p:spPr bwMode="auto">
          <a:xfrm>
            <a:off x="6156176" y="4725144"/>
            <a:ext cx="2232248" cy="148667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500"/>
                                        <p:tgtEl>
                                          <p:spTgt spid="21"/>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childTnLst>
                          </p:cTn>
                        </p:par>
                        <p:par>
                          <p:cTn id="11" fill="hold">
                            <p:stCondLst>
                              <p:cond delay="500"/>
                            </p:stCondLst>
                            <p:childTnLst>
                              <p:par>
                                <p:cTn id="12" presetID="18" presetClass="entr" presetSubtype="12"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strips(downLeft)">
                                      <p:cBhvr>
                                        <p:cTn id="14" dur="500"/>
                                        <p:tgtEl>
                                          <p:spTgt spid="9"/>
                                        </p:tgtEl>
                                      </p:cBhvr>
                                    </p:animEffect>
                                  </p:childTnLst>
                                </p:cTn>
                              </p:par>
                            </p:childTnLst>
                          </p:cTn>
                        </p:par>
                        <p:par>
                          <p:cTn id="15" fill="hold">
                            <p:stCondLst>
                              <p:cond delay="1000"/>
                            </p:stCondLst>
                            <p:childTnLst>
                              <p:par>
                                <p:cTn id="16" presetID="18" presetClass="entr" presetSubtype="12" fill="hold" nodeType="afterEffect">
                                  <p:stCondLst>
                                    <p:cond delay="0"/>
                                  </p:stCondLst>
                                  <p:childTnLst>
                                    <p:set>
                                      <p:cBhvr>
                                        <p:cTn id="17" dur="1" fill="hold">
                                          <p:stCondLst>
                                            <p:cond delay="0"/>
                                          </p:stCondLst>
                                        </p:cTn>
                                        <p:tgtEl>
                                          <p:spTgt spid="14342"/>
                                        </p:tgtEl>
                                        <p:attrNameLst>
                                          <p:attrName>style.visibility</p:attrName>
                                        </p:attrNameLst>
                                      </p:cBhvr>
                                      <p:to>
                                        <p:strVal val="visible"/>
                                      </p:to>
                                    </p:set>
                                    <p:animEffect transition="in" filter="strips(downLeft)">
                                      <p:cBhvr>
                                        <p:cTn id="18" dur="500"/>
                                        <p:tgtEl>
                                          <p:spTgt spid="14342"/>
                                        </p:tgtEl>
                                      </p:cBhvr>
                                    </p:animEffect>
                                  </p:childTnLst>
                                </p:cTn>
                              </p:par>
                            </p:childTnLst>
                          </p:cTn>
                        </p:par>
                        <p:par>
                          <p:cTn id="19" fill="hold">
                            <p:stCondLst>
                              <p:cond delay="1500"/>
                            </p:stCondLst>
                            <p:childTnLst>
                              <p:par>
                                <p:cTn id="20" presetID="18" presetClass="entr" presetSubtype="12"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trips(downLeft)">
                                      <p:cBhvr>
                                        <p:cTn id="22" dur="500"/>
                                        <p:tgtEl>
                                          <p:spTgt spid="10"/>
                                        </p:tgtEl>
                                      </p:cBhvr>
                                    </p:animEffect>
                                  </p:childTnLst>
                                </p:cTn>
                              </p:par>
                            </p:childTnLst>
                          </p:cTn>
                        </p:par>
                        <p:par>
                          <p:cTn id="23" fill="hold">
                            <p:stCondLst>
                              <p:cond delay="2000"/>
                            </p:stCondLst>
                            <p:childTnLst>
                              <p:par>
                                <p:cTn id="24" presetID="18" presetClass="entr" presetSubtype="12" fill="hold" nodeType="afterEffect">
                                  <p:stCondLst>
                                    <p:cond delay="0"/>
                                  </p:stCondLst>
                                  <p:childTnLst>
                                    <p:set>
                                      <p:cBhvr>
                                        <p:cTn id="25" dur="1" fill="hold">
                                          <p:stCondLst>
                                            <p:cond delay="0"/>
                                          </p:stCondLst>
                                        </p:cTn>
                                        <p:tgtEl>
                                          <p:spTgt spid="14344"/>
                                        </p:tgtEl>
                                        <p:attrNameLst>
                                          <p:attrName>style.visibility</p:attrName>
                                        </p:attrNameLst>
                                      </p:cBhvr>
                                      <p:to>
                                        <p:strVal val="visible"/>
                                      </p:to>
                                    </p:set>
                                    <p:animEffect transition="in" filter="strips(downLeft)">
                                      <p:cBhvr>
                                        <p:cTn id="26" dur="500"/>
                                        <p:tgtEl>
                                          <p:spTgt spid="14344"/>
                                        </p:tgtEl>
                                      </p:cBhvr>
                                    </p:animEffect>
                                  </p:childTnLst>
                                </p:cTn>
                              </p:par>
                            </p:childTnLst>
                          </p:cTn>
                        </p:par>
                        <p:par>
                          <p:cTn id="27" fill="hold">
                            <p:stCondLst>
                              <p:cond delay="2500"/>
                            </p:stCondLst>
                            <p:childTnLst>
                              <p:par>
                                <p:cTn id="28" presetID="18" presetClass="entr" presetSubtype="12" fill="hold" nodeType="afterEffect">
                                  <p:stCondLst>
                                    <p:cond delay="0"/>
                                  </p:stCondLst>
                                  <p:childTnLst>
                                    <p:set>
                                      <p:cBhvr>
                                        <p:cTn id="29" dur="1" fill="hold">
                                          <p:stCondLst>
                                            <p:cond delay="0"/>
                                          </p:stCondLst>
                                        </p:cTn>
                                        <p:tgtEl>
                                          <p:spTgt spid="14340"/>
                                        </p:tgtEl>
                                        <p:attrNameLst>
                                          <p:attrName>style.visibility</p:attrName>
                                        </p:attrNameLst>
                                      </p:cBhvr>
                                      <p:to>
                                        <p:strVal val="visible"/>
                                      </p:to>
                                    </p:set>
                                    <p:animEffect transition="in" filter="strips(downLeft)">
                                      <p:cBhvr>
                                        <p:cTn id="30" dur="500"/>
                                        <p:tgtEl>
                                          <p:spTgt spid="14340"/>
                                        </p:tgtEl>
                                      </p:cBhvr>
                                    </p:animEffect>
                                  </p:childTnLst>
                                </p:cTn>
                              </p:par>
                            </p:childTnLst>
                          </p:cTn>
                        </p:par>
                        <p:par>
                          <p:cTn id="31" fill="hold">
                            <p:stCondLst>
                              <p:cond delay="3000"/>
                            </p:stCondLst>
                            <p:childTnLst>
                              <p:par>
                                <p:cTn id="32" presetID="18" presetClass="entr" presetSubtype="12" fill="hold" nodeType="afterEffect">
                                  <p:stCondLst>
                                    <p:cond delay="0"/>
                                  </p:stCondLst>
                                  <p:childTnLst>
                                    <p:set>
                                      <p:cBhvr>
                                        <p:cTn id="33" dur="1" fill="hold">
                                          <p:stCondLst>
                                            <p:cond delay="0"/>
                                          </p:stCondLst>
                                        </p:cTn>
                                        <p:tgtEl>
                                          <p:spTgt spid="14338"/>
                                        </p:tgtEl>
                                        <p:attrNameLst>
                                          <p:attrName>style.visibility</p:attrName>
                                        </p:attrNameLst>
                                      </p:cBhvr>
                                      <p:to>
                                        <p:strVal val="visible"/>
                                      </p:to>
                                    </p:set>
                                    <p:animEffect transition="in" filter="strips(downLeft)">
                                      <p:cBhvr>
                                        <p:cTn id="34" dur="5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近年浮上してきている問題点</a:t>
            </a:r>
            <a:endParaRPr kumimoji="1" lang="ja-JP" altLang="en-US" dirty="0"/>
          </a:p>
        </p:txBody>
      </p:sp>
      <p:sp>
        <p:nvSpPr>
          <p:cNvPr id="3" name="コンテンツ プレースホルダ 2"/>
          <p:cNvSpPr>
            <a:spLocks noGrp="1"/>
          </p:cNvSpPr>
          <p:nvPr>
            <p:ph idx="1"/>
          </p:nvPr>
        </p:nvSpPr>
        <p:spPr>
          <a:xfrm>
            <a:off x="611560" y="4005064"/>
            <a:ext cx="8229600" cy="720080"/>
          </a:xfrm>
        </p:spPr>
        <p:txBody>
          <a:bodyPr>
            <a:normAutofit fontScale="92500"/>
          </a:bodyPr>
          <a:lstStyle/>
          <a:p>
            <a:pPr algn="ctr">
              <a:buNone/>
            </a:pPr>
            <a:r>
              <a:rPr kumimoji="1" lang="ja-JP" altLang="en-US" dirty="0" smtClean="0"/>
              <a:t>このことから</a:t>
            </a:r>
            <a:r>
              <a:rPr kumimoji="1" lang="en-US" altLang="ja-JP" dirty="0" smtClean="0"/>
              <a:t>CM</a:t>
            </a:r>
            <a:r>
              <a:rPr kumimoji="1" lang="ja-JP" altLang="en-US" dirty="0" smtClean="0"/>
              <a:t>自体が見られなくなってきている</a:t>
            </a:r>
            <a:endParaRPr kumimoji="1" lang="ja-JP" altLang="en-US" dirty="0"/>
          </a:p>
        </p:txBody>
      </p:sp>
      <p:sp>
        <p:nvSpPr>
          <p:cNvPr id="4" name="角丸四角形 3"/>
          <p:cNvSpPr/>
          <p:nvPr/>
        </p:nvSpPr>
        <p:spPr>
          <a:xfrm>
            <a:off x="251520" y="1412776"/>
            <a:ext cx="8713788" cy="1872208"/>
          </a:xfrm>
          <a:prstGeom prst="roundRect">
            <a:avLst/>
          </a:prstGeom>
          <a:solidFill>
            <a:srgbClr val="FFEBFF"/>
          </a:solidFill>
          <a:ln w="38100">
            <a:solidFill>
              <a:schemeClr val="tx2">
                <a:lumMod val="20000"/>
                <a:lumOff val="80000"/>
              </a:schemeClr>
            </a:solidFill>
          </a:ln>
        </p:spPr>
        <p:style>
          <a:lnRef idx="1">
            <a:schemeClr val="accent1"/>
          </a:lnRef>
          <a:fillRef idx="2">
            <a:schemeClr val="accent1"/>
          </a:fillRef>
          <a:effectRef idx="1">
            <a:schemeClr val="accent1"/>
          </a:effectRef>
          <a:fontRef idx="minor">
            <a:schemeClr val="dk1"/>
          </a:fontRef>
        </p:style>
        <p:txBody>
          <a:bodyPr anchor="ctr"/>
          <a:lstStyle/>
          <a:p>
            <a:pPr algn="ctr">
              <a:defRPr/>
            </a:pPr>
            <a:endParaRPr lang="ja-JP" altLang="en-US">
              <a:solidFill>
                <a:schemeClr val="accent5"/>
              </a:solidFill>
            </a:endParaRPr>
          </a:p>
        </p:txBody>
      </p:sp>
      <p:sp>
        <p:nvSpPr>
          <p:cNvPr id="5" name="テキスト ボックス 2"/>
          <p:cNvSpPr txBox="1">
            <a:spLocks noChangeArrowheads="1"/>
          </p:cNvSpPr>
          <p:nvPr/>
        </p:nvSpPr>
        <p:spPr bwMode="auto">
          <a:xfrm>
            <a:off x="467544" y="1844824"/>
            <a:ext cx="8424863" cy="1200329"/>
          </a:xfrm>
          <a:prstGeom prst="rect">
            <a:avLst/>
          </a:prstGeom>
          <a:noFill/>
          <a:ln w="9525">
            <a:noFill/>
            <a:miter lim="800000"/>
            <a:headEnd/>
            <a:tailEnd/>
          </a:ln>
        </p:spPr>
        <p:txBody>
          <a:bodyPr>
            <a:spAutoFit/>
          </a:bodyPr>
          <a:lstStyle/>
          <a:p>
            <a:pPr algn="ctr"/>
            <a:r>
              <a:rPr lang="en-US" altLang="ja-JP" sz="2400" dirty="0">
                <a:solidFill>
                  <a:schemeClr val="accent1">
                    <a:lumMod val="50000"/>
                  </a:schemeClr>
                </a:solidFill>
              </a:rPr>
              <a:t>HDR</a:t>
            </a:r>
            <a:r>
              <a:rPr lang="ja-JP" altLang="en-US" sz="2400" dirty="0">
                <a:solidFill>
                  <a:schemeClr val="accent1">
                    <a:lumMod val="50000"/>
                  </a:schemeClr>
                </a:solidFill>
              </a:rPr>
              <a:t>ユーザーの</a:t>
            </a:r>
            <a:r>
              <a:rPr lang="en-US" altLang="ja-JP" sz="2400" dirty="0">
                <a:solidFill>
                  <a:schemeClr val="accent1">
                    <a:lumMod val="50000"/>
                  </a:schemeClr>
                </a:solidFill>
              </a:rPr>
              <a:t>CМ</a:t>
            </a:r>
            <a:r>
              <a:rPr lang="ja-JP" altLang="en-US" sz="2400" dirty="0">
                <a:solidFill>
                  <a:schemeClr val="accent1">
                    <a:lumMod val="50000"/>
                  </a:schemeClr>
                </a:solidFill>
              </a:rPr>
              <a:t>スキップ率は</a:t>
            </a:r>
            <a:r>
              <a:rPr lang="en-US" altLang="ja-JP" sz="2400" dirty="0">
                <a:solidFill>
                  <a:schemeClr val="accent1">
                    <a:lumMod val="50000"/>
                  </a:schemeClr>
                </a:solidFill>
              </a:rPr>
              <a:t>69.2%</a:t>
            </a:r>
            <a:r>
              <a:rPr lang="ja-JP" altLang="en-US" sz="2400" dirty="0">
                <a:solidFill>
                  <a:schemeClr val="accent1">
                    <a:lumMod val="50000"/>
                  </a:schemeClr>
                </a:solidFill>
              </a:rPr>
              <a:t>におよび、</a:t>
            </a:r>
            <a:endParaRPr lang="en-US" altLang="ja-JP" sz="2400" dirty="0">
              <a:solidFill>
                <a:schemeClr val="accent1">
                  <a:lumMod val="50000"/>
                </a:schemeClr>
              </a:solidFill>
            </a:endParaRPr>
          </a:p>
          <a:p>
            <a:pPr algn="ctr"/>
            <a:r>
              <a:rPr lang="en-US" altLang="ja-JP" sz="2400" dirty="0">
                <a:solidFill>
                  <a:schemeClr val="accent1">
                    <a:lumMod val="50000"/>
                  </a:schemeClr>
                </a:solidFill>
              </a:rPr>
              <a:t>2008</a:t>
            </a:r>
            <a:r>
              <a:rPr lang="ja-JP" altLang="en-US" sz="2400" dirty="0">
                <a:solidFill>
                  <a:schemeClr val="accent1">
                    <a:lumMod val="50000"/>
                  </a:schemeClr>
                </a:solidFill>
              </a:rPr>
              <a:t>年の企業の年間テレビ広告費用全体に</a:t>
            </a:r>
            <a:r>
              <a:rPr lang="ja-JP" altLang="en-US" sz="2400" dirty="0" smtClean="0">
                <a:solidFill>
                  <a:schemeClr val="accent1">
                    <a:lumMod val="50000"/>
                  </a:schemeClr>
                </a:solidFill>
              </a:rPr>
              <a:t>おける</a:t>
            </a:r>
            <a:endParaRPr lang="en-US" altLang="ja-JP" sz="2400" dirty="0" smtClean="0">
              <a:solidFill>
                <a:schemeClr val="accent1">
                  <a:lumMod val="50000"/>
                </a:schemeClr>
              </a:solidFill>
            </a:endParaRPr>
          </a:p>
          <a:p>
            <a:pPr algn="ctr"/>
            <a:r>
              <a:rPr lang="ja-JP" altLang="en-US" sz="2400" dirty="0" smtClean="0">
                <a:solidFill>
                  <a:schemeClr val="accent1">
                    <a:lumMod val="50000"/>
                  </a:schemeClr>
                </a:solidFill>
              </a:rPr>
              <a:t>損失</a:t>
            </a:r>
            <a:r>
              <a:rPr lang="ja-JP" altLang="en-US" sz="2400" dirty="0">
                <a:solidFill>
                  <a:schemeClr val="accent1">
                    <a:lumMod val="50000"/>
                  </a:schemeClr>
                </a:solidFill>
              </a:rPr>
              <a:t>総額は約</a:t>
            </a:r>
            <a:r>
              <a:rPr lang="en-US" altLang="ja-JP" sz="2400" dirty="0">
                <a:solidFill>
                  <a:schemeClr val="accent1">
                    <a:lumMod val="50000"/>
                  </a:schemeClr>
                </a:solidFill>
              </a:rPr>
              <a:t>580</a:t>
            </a:r>
            <a:r>
              <a:rPr lang="ja-JP" altLang="en-US" sz="2400" dirty="0">
                <a:solidFill>
                  <a:schemeClr val="accent1">
                    <a:lumMod val="50000"/>
                  </a:schemeClr>
                </a:solidFill>
              </a:rPr>
              <a:t>億</a:t>
            </a:r>
            <a:r>
              <a:rPr lang="ja-JP" altLang="en-US" sz="2400" dirty="0" smtClean="0">
                <a:solidFill>
                  <a:schemeClr val="accent1">
                    <a:lumMod val="50000"/>
                  </a:schemeClr>
                </a:solidFill>
              </a:rPr>
              <a:t>円</a:t>
            </a:r>
            <a:endParaRPr lang="en-US" altLang="ja-JP" sz="2400" dirty="0">
              <a:solidFill>
                <a:schemeClr val="accent1">
                  <a:lumMod val="50000"/>
                </a:schemeClr>
              </a:solidFill>
            </a:endParaRPr>
          </a:p>
        </p:txBody>
      </p:sp>
      <p:sp>
        <p:nvSpPr>
          <p:cNvPr id="8" name="テキスト ボックス 7"/>
          <p:cNvSpPr txBox="1"/>
          <p:nvPr/>
        </p:nvSpPr>
        <p:spPr>
          <a:xfrm>
            <a:off x="7668344" y="2924944"/>
            <a:ext cx="960519" cy="261610"/>
          </a:xfrm>
          <a:prstGeom prst="rect">
            <a:avLst/>
          </a:prstGeom>
          <a:noFill/>
        </p:spPr>
        <p:txBody>
          <a:bodyPr wrap="none" rtlCol="0">
            <a:spAutoFit/>
          </a:bodyPr>
          <a:lstStyle/>
          <a:p>
            <a:r>
              <a:rPr kumimoji="1" lang="ja-JP" altLang="en-US" sz="1100" dirty="0" smtClean="0"/>
              <a:t>参照）博報堂</a:t>
            </a:r>
            <a:endParaRPr kumimoji="1" lang="ja-JP" altLang="en-US" sz="1100" dirty="0"/>
          </a:p>
        </p:txBody>
      </p:sp>
      <p:sp>
        <p:nvSpPr>
          <p:cNvPr id="9" name="日付プレースホルダ 8"/>
          <p:cNvSpPr>
            <a:spLocks noGrp="1"/>
          </p:cNvSpPr>
          <p:nvPr>
            <p:ph type="dt" sz="half" idx="10"/>
          </p:nvPr>
        </p:nvSpPr>
        <p:spPr/>
        <p:txBody>
          <a:bodyPr/>
          <a:lstStyle/>
          <a:p>
            <a:fld id="{B3CD96CE-11EA-41A5-B068-B0961E0A3910}" type="datetime1">
              <a:rPr kumimoji="1" lang="ja-JP" altLang="en-US" smtClean="0"/>
              <a:pPr/>
              <a:t>2011/12/18</a:t>
            </a:fld>
            <a:endParaRPr kumimoji="1" lang="ja-JP" altLang="en-US"/>
          </a:p>
        </p:txBody>
      </p:sp>
      <p:sp>
        <p:nvSpPr>
          <p:cNvPr id="10" name="スライド番号プレースホルダ 9"/>
          <p:cNvSpPr>
            <a:spLocks noGrp="1"/>
          </p:cNvSpPr>
          <p:nvPr>
            <p:ph type="sldNum" sz="quarter" idx="12"/>
          </p:nvPr>
        </p:nvSpPr>
        <p:spPr/>
        <p:txBody>
          <a:bodyPr/>
          <a:lstStyle/>
          <a:p>
            <a:fld id="{B2D5AB30-79DA-4470-A1CD-323DF7809454}" type="slidenum">
              <a:rPr kumimoji="1" lang="ja-JP" altLang="en-US" smtClean="0"/>
              <a:pPr/>
              <a:t>6</a:t>
            </a:fld>
            <a:endParaRPr kumimoji="1" lang="ja-JP" altLang="en-US" dirty="0"/>
          </a:p>
        </p:txBody>
      </p:sp>
      <p:pic>
        <p:nvPicPr>
          <p:cNvPr id="11" name="図 10" descr="d2xfaq4flwA.jpg"/>
          <p:cNvPicPr>
            <a:picLocks noChangeAspect="1"/>
          </p:cNvPicPr>
          <p:nvPr/>
        </p:nvPicPr>
        <p:blipFill>
          <a:blip r:embed="rId3" cstate="print"/>
          <a:stretch>
            <a:fillRect/>
          </a:stretch>
        </p:blipFill>
        <p:spPr>
          <a:xfrm>
            <a:off x="395536" y="4509120"/>
            <a:ext cx="1542002" cy="205600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smtClean="0"/>
              <a:t>問題意識</a:t>
            </a:r>
            <a:endParaRPr kumimoji="1" lang="ja-JP" altLang="en-US" dirty="0"/>
          </a:p>
        </p:txBody>
      </p:sp>
      <p:sp>
        <p:nvSpPr>
          <p:cNvPr id="6" name="コンテンツ プレースホルダ 5"/>
          <p:cNvSpPr>
            <a:spLocks noGrp="1"/>
          </p:cNvSpPr>
          <p:nvPr>
            <p:ph idx="1"/>
          </p:nvPr>
        </p:nvSpPr>
        <p:spPr>
          <a:xfrm>
            <a:off x="251520" y="1628800"/>
            <a:ext cx="8686800" cy="4525963"/>
          </a:xfrm>
        </p:spPr>
        <p:txBody>
          <a:bodyPr>
            <a:normAutofit/>
          </a:bodyPr>
          <a:lstStyle/>
          <a:p>
            <a:endParaRPr kumimoji="1" lang="ja-JP" altLang="en-US" sz="4000" dirty="0"/>
          </a:p>
        </p:txBody>
      </p:sp>
      <p:sp>
        <p:nvSpPr>
          <p:cNvPr id="3" name="日付プレースホルダ 2"/>
          <p:cNvSpPr>
            <a:spLocks noGrp="1"/>
          </p:cNvSpPr>
          <p:nvPr>
            <p:ph type="dt" sz="half" idx="10"/>
          </p:nvPr>
        </p:nvSpPr>
        <p:spPr/>
        <p:txBody>
          <a:bodyPr/>
          <a:lstStyle/>
          <a:p>
            <a:fld id="{7EF0DED6-6C8C-4B33-A470-4FABEAE57D83}" type="datetime1">
              <a:rPr kumimoji="1" lang="ja-JP" altLang="en-US" smtClean="0"/>
              <a:pPr/>
              <a:t>2011/12/18</a:t>
            </a:fld>
            <a:endParaRPr kumimoji="1" lang="ja-JP" altLang="en-US" dirty="0"/>
          </a:p>
        </p:txBody>
      </p:sp>
      <p:sp>
        <p:nvSpPr>
          <p:cNvPr id="4" name="スライド番号プレースホルダ 3"/>
          <p:cNvSpPr>
            <a:spLocks noGrp="1"/>
          </p:cNvSpPr>
          <p:nvPr>
            <p:ph type="sldNum" sz="quarter" idx="12"/>
          </p:nvPr>
        </p:nvSpPr>
        <p:spPr/>
        <p:txBody>
          <a:bodyPr/>
          <a:lstStyle/>
          <a:p>
            <a:fld id="{B2D5AB30-79DA-4470-A1CD-323DF7809454}" type="slidenum">
              <a:rPr kumimoji="1" lang="ja-JP" altLang="en-US" smtClean="0"/>
              <a:pPr/>
              <a:t>7</a:t>
            </a:fld>
            <a:endParaRPr kumimoji="1" lang="ja-JP" altLang="en-US"/>
          </a:p>
        </p:txBody>
      </p:sp>
      <p:pic>
        <p:nvPicPr>
          <p:cNvPr id="7" name="図 5" descr="tombo.jpg"/>
          <p:cNvPicPr>
            <a:picLocks noChangeAspect="1"/>
          </p:cNvPicPr>
          <p:nvPr/>
        </p:nvPicPr>
        <p:blipFill>
          <a:blip r:embed="rId2" cstate="print"/>
          <a:srcRect/>
          <a:stretch>
            <a:fillRect/>
          </a:stretch>
        </p:blipFill>
        <p:spPr bwMode="auto">
          <a:xfrm>
            <a:off x="251520" y="1196752"/>
            <a:ext cx="3457575" cy="2509838"/>
          </a:xfrm>
          <a:prstGeom prst="rect">
            <a:avLst/>
          </a:prstGeom>
          <a:noFill/>
          <a:ln w="9525">
            <a:noFill/>
            <a:miter lim="800000"/>
            <a:headEnd/>
            <a:tailEnd/>
          </a:ln>
        </p:spPr>
      </p:pic>
      <p:sp>
        <p:nvSpPr>
          <p:cNvPr id="8" name="雲形吹き出し 7"/>
          <p:cNvSpPr/>
          <p:nvPr/>
        </p:nvSpPr>
        <p:spPr>
          <a:xfrm>
            <a:off x="215008" y="3284984"/>
            <a:ext cx="8928992" cy="2951163"/>
          </a:xfrm>
          <a:prstGeom prst="cloudCallout">
            <a:avLst>
              <a:gd name="adj1" fmla="val -22482"/>
              <a:gd name="adj2" fmla="val -63315"/>
            </a:avLst>
          </a:prstGeom>
          <a:solidFill>
            <a:srgbClr val="D6FF8B"/>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200" dirty="0" smtClean="0">
                <a:solidFill>
                  <a:schemeClr val="tx1"/>
                </a:solidFill>
              </a:rPr>
              <a:t>より、消費者にみてもらえる、テレビ</a:t>
            </a:r>
            <a:r>
              <a:rPr lang="en-US" altLang="ja-JP" sz="3200" dirty="0" smtClean="0">
                <a:solidFill>
                  <a:schemeClr val="tx1"/>
                </a:solidFill>
              </a:rPr>
              <a:t>CM</a:t>
            </a:r>
            <a:r>
              <a:rPr lang="ja-JP" altLang="en-US" sz="3200" dirty="0" smtClean="0">
                <a:solidFill>
                  <a:schemeClr val="tx1"/>
                </a:solidFill>
              </a:rPr>
              <a:t>に代わる広告とはどのようなものがあるのか</a:t>
            </a:r>
            <a:endParaRPr lang="ja-JP" altLang="en-US" sz="32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角丸四角形 10"/>
          <p:cNvSpPr/>
          <p:nvPr/>
        </p:nvSpPr>
        <p:spPr>
          <a:xfrm>
            <a:off x="1259632" y="2852936"/>
            <a:ext cx="6984776" cy="1512168"/>
          </a:xfrm>
          <a:prstGeom prst="roundRect">
            <a:avLst/>
          </a:prstGeom>
          <a:noFill/>
          <a:ln w="38100">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400" dirty="0" smtClean="0">
                <a:solidFill>
                  <a:schemeClr val="tx1"/>
                </a:solidFill>
              </a:rPr>
              <a:t>プロダクト・プレイスメント</a:t>
            </a:r>
            <a:endParaRPr kumimoji="1" lang="ja-JP" altLang="en-US" sz="4400" dirty="0">
              <a:solidFill>
                <a:schemeClr val="tx1"/>
              </a:solidFill>
            </a:endParaRPr>
          </a:p>
        </p:txBody>
      </p:sp>
      <p:sp>
        <p:nvSpPr>
          <p:cNvPr id="2" name="タイトル 1"/>
          <p:cNvSpPr>
            <a:spLocks noGrp="1"/>
          </p:cNvSpPr>
          <p:nvPr>
            <p:ph type="title"/>
          </p:nvPr>
        </p:nvSpPr>
        <p:spPr/>
        <p:txBody>
          <a:bodyPr/>
          <a:lstStyle/>
          <a:p>
            <a:endParaRPr kumimoji="1" lang="ja-JP" altLang="en-US" dirty="0"/>
          </a:p>
        </p:txBody>
      </p:sp>
      <p:sp>
        <p:nvSpPr>
          <p:cNvPr id="4" name="日付プレースホルダ 3"/>
          <p:cNvSpPr>
            <a:spLocks noGrp="1"/>
          </p:cNvSpPr>
          <p:nvPr>
            <p:ph type="dt" sz="half" idx="10"/>
          </p:nvPr>
        </p:nvSpPr>
        <p:spPr/>
        <p:txBody>
          <a:bodyPr/>
          <a:lstStyle/>
          <a:p>
            <a:fld id="{5C2B8742-7D7F-44F2-8A03-B83C854C8951}" type="datetime1">
              <a:rPr kumimoji="1" lang="ja-JP" altLang="en-US" smtClean="0"/>
              <a:pPr/>
              <a:t>2011/12/18</a:t>
            </a:fld>
            <a:endParaRPr kumimoji="1" lang="ja-JP" altLang="en-US"/>
          </a:p>
        </p:txBody>
      </p:sp>
      <p:sp>
        <p:nvSpPr>
          <p:cNvPr id="5" name="スライド番号プレースホルダ 4"/>
          <p:cNvSpPr>
            <a:spLocks noGrp="1"/>
          </p:cNvSpPr>
          <p:nvPr>
            <p:ph type="sldNum" sz="quarter" idx="12"/>
          </p:nvPr>
        </p:nvSpPr>
        <p:spPr/>
        <p:txBody>
          <a:bodyPr/>
          <a:lstStyle/>
          <a:p>
            <a:fld id="{B2D5AB30-79DA-4470-A1CD-323DF7809454}" type="slidenum">
              <a:rPr kumimoji="1" lang="ja-JP" altLang="en-US" smtClean="0"/>
              <a:pPr/>
              <a:t>8</a:t>
            </a:fld>
            <a:endParaRPr kumimoji="1" lang="ja-JP" altLang="en-US"/>
          </a:p>
        </p:txBody>
      </p:sp>
      <p:sp>
        <p:nvSpPr>
          <p:cNvPr id="8" name="テキスト ボックス 7"/>
          <p:cNvSpPr txBox="1"/>
          <p:nvPr/>
        </p:nvSpPr>
        <p:spPr>
          <a:xfrm>
            <a:off x="1475656" y="1556792"/>
            <a:ext cx="6264696" cy="584775"/>
          </a:xfrm>
          <a:prstGeom prst="rect">
            <a:avLst/>
          </a:prstGeom>
          <a:noFill/>
        </p:spPr>
        <p:txBody>
          <a:bodyPr wrap="square" rtlCol="0">
            <a:spAutoFit/>
          </a:bodyPr>
          <a:lstStyle/>
          <a:p>
            <a:r>
              <a:rPr kumimoji="1" lang="ja-JP" altLang="en-US" sz="3200" dirty="0" smtClean="0"/>
              <a:t>そこで近年注目されてきている手法</a:t>
            </a:r>
            <a:endParaRPr kumimoji="1" lang="ja-JP" altLang="en-US" sz="3200" dirty="0"/>
          </a:p>
        </p:txBody>
      </p:sp>
      <p:sp>
        <p:nvSpPr>
          <p:cNvPr id="13" name="角丸四角形 12"/>
          <p:cNvSpPr/>
          <p:nvPr/>
        </p:nvSpPr>
        <p:spPr>
          <a:xfrm>
            <a:off x="1043608" y="2636912"/>
            <a:ext cx="7416824" cy="1944216"/>
          </a:xfrm>
          <a:prstGeom prst="roundRect">
            <a:avLst/>
          </a:prstGeom>
          <a:noFill/>
          <a:ln w="76200">
            <a:solidFill>
              <a:srgbClr val="D6FF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タイトル 1"/>
          <p:cNvSpPr>
            <a:spLocks noGrp="1"/>
          </p:cNvSpPr>
          <p:nvPr>
            <p:ph type="title" idx="4294967295"/>
          </p:nvPr>
        </p:nvSpPr>
        <p:spPr>
          <a:xfrm>
            <a:off x="457200" y="274638"/>
            <a:ext cx="8229600" cy="706090"/>
          </a:xfrm>
        </p:spPr>
        <p:txBody>
          <a:bodyPr>
            <a:normAutofit fontScale="90000"/>
          </a:bodyPr>
          <a:lstStyle/>
          <a:p>
            <a:pPr eaLnBrk="1" hangingPunct="1"/>
            <a:r>
              <a:rPr lang="ja-JP" altLang="en-US" dirty="0" smtClean="0"/>
              <a:t>プロダクト・プレイスメントとは</a:t>
            </a:r>
            <a:r>
              <a:rPr lang="en-US" altLang="ja-JP" dirty="0" smtClean="0">
                <a:latin typeface="Times" charset="0"/>
              </a:rPr>
              <a:t>…</a:t>
            </a:r>
            <a:endParaRPr lang="en-US" altLang="ja-JP" dirty="0" smtClean="0"/>
          </a:p>
        </p:txBody>
      </p:sp>
      <p:sp>
        <p:nvSpPr>
          <p:cNvPr id="5" name="コンテンツ プレースホルダ 4"/>
          <p:cNvSpPr>
            <a:spLocks noGrp="1"/>
          </p:cNvSpPr>
          <p:nvPr>
            <p:ph idx="4294967295"/>
          </p:nvPr>
        </p:nvSpPr>
        <p:spPr>
          <a:xfrm>
            <a:off x="395288" y="1052736"/>
            <a:ext cx="8439150" cy="1512664"/>
          </a:xfrm>
          <a:prstGeom prst="roundRect">
            <a:avLst/>
          </a:prstGeom>
          <a:solidFill>
            <a:srgbClr val="D1FFFD"/>
          </a:solidFill>
          <a:ln w="38100">
            <a:solidFill>
              <a:schemeClr val="bg2">
                <a:lumMod val="50000"/>
              </a:schemeClr>
            </a:solidFill>
          </a:ln>
        </p:spPr>
        <p:style>
          <a:lnRef idx="1">
            <a:schemeClr val="accent5"/>
          </a:lnRef>
          <a:fillRef idx="2">
            <a:schemeClr val="accent5"/>
          </a:fillRef>
          <a:effectRef idx="1">
            <a:schemeClr val="accent5"/>
          </a:effectRef>
          <a:fontRef idx="minor">
            <a:schemeClr val="dk1"/>
          </a:fontRef>
        </p:style>
        <p:txBody>
          <a:bodyPr anchor="ctr"/>
          <a:lstStyle/>
          <a:p>
            <a:pPr eaLnBrk="1" hangingPunct="1">
              <a:buFont typeface="Wingdings" charset="2"/>
              <a:buChar char="n"/>
              <a:defRPr/>
            </a:pPr>
            <a:r>
              <a:rPr lang="ja-JP" altLang="en-US" sz="2000" dirty="0" smtClean="0">
                <a:solidFill>
                  <a:schemeClr val="tx1"/>
                </a:solidFill>
              </a:rPr>
              <a:t>映画作品、テレビ番組、テレビゲームなどの中で、企業の製品を使用したり、その製品や企業ロゴを映し出したりすることによって、消費者に広告という意識を持たせることなく、その製品の宣伝効果を狙う手法</a:t>
            </a:r>
          </a:p>
        </p:txBody>
      </p:sp>
      <p:sp>
        <p:nvSpPr>
          <p:cNvPr id="17412" name="日付プレースホルダ 7"/>
          <p:cNvSpPr txBox="1">
            <a:spLocks noGrp="1"/>
          </p:cNvSpPr>
          <p:nvPr/>
        </p:nvSpPr>
        <p:spPr bwMode="auto">
          <a:xfrm>
            <a:off x="76200" y="6429375"/>
            <a:ext cx="1905000" cy="457200"/>
          </a:xfrm>
          <a:prstGeom prst="rect">
            <a:avLst/>
          </a:prstGeom>
          <a:noFill/>
          <a:ln w="9525">
            <a:noFill/>
            <a:miter lim="800000"/>
            <a:headEnd/>
            <a:tailEnd/>
          </a:ln>
        </p:spPr>
        <p:txBody>
          <a:bodyPr/>
          <a:lstStyle/>
          <a:p>
            <a:fld id="{2483E47D-808D-4112-8E4D-1E4F84DCFDCF}" type="datetime1">
              <a:rPr lang="ja-JP" altLang="en-US" sz="1400">
                <a:latin typeface="Times New Roman" pitchFamily="18" charset="0"/>
                <a:ea typeface="ＭＳ Ｐゴシック" pitchFamily="50" charset="-128"/>
              </a:rPr>
              <a:pPr/>
              <a:t>2011/12/18</a:t>
            </a:fld>
            <a:endParaRPr lang="en-US" altLang="ja-JP" sz="1400">
              <a:latin typeface="Times New Roman" pitchFamily="18" charset="0"/>
              <a:ea typeface="ＭＳ Ｐゴシック" pitchFamily="50" charset="-128"/>
            </a:endParaRPr>
          </a:p>
        </p:txBody>
      </p:sp>
      <p:sp>
        <p:nvSpPr>
          <p:cNvPr id="17413" name="スライド番号プレースホルダ 8"/>
          <p:cNvSpPr txBox="1">
            <a:spLocks noGrp="1"/>
          </p:cNvSpPr>
          <p:nvPr/>
        </p:nvSpPr>
        <p:spPr bwMode="auto">
          <a:xfrm>
            <a:off x="7162800" y="6429375"/>
            <a:ext cx="1905000" cy="457200"/>
          </a:xfrm>
          <a:prstGeom prst="rect">
            <a:avLst/>
          </a:prstGeom>
          <a:noFill/>
          <a:ln w="9525">
            <a:noFill/>
            <a:miter lim="800000"/>
            <a:headEnd/>
            <a:tailEnd/>
          </a:ln>
        </p:spPr>
        <p:txBody>
          <a:bodyPr/>
          <a:lstStyle/>
          <a:p>
            <a:pPr algn="r"/>
            <a:fld id="{50EDBF69-555F-4661-9D22-A8D12FB514BF}" type="slidenum">
              <a:rPr lang="en-US" altLang="ja-JP" sz="1400">
                <a:latin typeface="ＭＳ Ｐゴシック" pitchFamily="50" charset="-128"/>
                <a:ea typeface="ＭＳ Ｐゴシック" pitchFamily="50" charset="-128"/>
              </a:rPr>
              <a:pPr algn="r"/>
              <a:t>9</a:t>
            </a:fld>
            <a:endParaRPr lang="en-US" altLang="ja-JP" sz="1400">
              <a:latin typeface="ＭＳ Ｐゴシック" pitchFamily="50" charset="-128"/>
              <a:ea typeface="ＭＳ Ｐゴシック" pitchFamily="50" charset="-128"/>
            </a:endParaRPr>
          </a:p>
        </p:txBody>
      </p:sp>
      <p:sp>
        <p:nvSpPr>
          <p:cNvPr id="17414" name="正方形/長方形 11"/>
          <p:cNvSpPr>
            <a:spLocks noChangeArrowheads="1"/>
          </p:cNvSpPr>
          <p:nvPr/>
        </p:nvSpPr>
        <p:spPr bwMode="auto">
          <a:xfrm>
            <a:off x="5867400" y="2205038"/>
            <a:ext cx="2686050" cy="307975"/>
          </a:xfrm>
          <a:prstGeom prst="rect">
            <a:avLst/>
          </a:prstGeom>
          <a:noFill/>
          <a:ln w="9525">
            <a:noFill/>
            <a:miter lim="800000"/>
            <a:headEnd/>
            <a:tailEnd/>
          </a:ln>
        </p:spPr>
        <p:txBody>
          <a:bodyPr wrap="none">
            <a:spAutoFit/>
          </a:bodyPr>
          <a:lstStyle/>
          <a:p>
            <a:r>
              <a:rPr lang="en-US" altLang="zh-TW" sz="1400">
                <a:latin typeface="HGS明朝E" pitchFamily="18" charset="-128"/>
                <a:ea typeface="HGS明朝E" pitchFamily="18" charset="-128"/>
              </a:rPr>
              <a:t>( </a:t>
            </a:r>
            <a:r>
              <a:rPr lang="zh-TW" altLang="en-US" sz="1400">
                <a:latin typeface="HGS明朝E" pitchFamily="18" charset="-128"/>
                <a:ea typeface="HGS明朝E" pitchFamily="18" charset="-128"/>
              </a:rPr>
              <a:t>高橋郁夫 慶應義塾大学教授 </a:t>
            </a:r>
            <a:r>
              <a:rPr lang="en-US" altLang="zh-TW" sz="1400">
                <a:latin typeface="HGS明朝E" pitchFamily="18" charset="-128"/>
                <a:ea typeface="HGS明朝E" pitchFamily="18" charset="-128"/>
              </a:rPr>
              <a:t>) </a:t>
            </a:r>
          </a:p>
        </p:txBody>
      </p:sp>
      <p:sp>
        <p:nvSpPr>
          <p:cNvPr id="17415" name="日付プレースホルダ 13"/>
          <p:cNvSpPr>
            <a:spLocks noGrp="1"/>
          </p:cNvSpPr>
          <p:nvPr>
            <p:ph type="dt" sz="quarter" idx="10"/>
          </p:nvPr>
        </p:nvSpPr>
        <p:spPr>
          <a:noFill/>
        </p:spPr>
        <p:txBody>
          <a:bodyPr/>
          <a:lstStyle/>
          <a:p>
            <a:fld id="{FACDEC83-A331-4ECD-BF7D-7A571E0FF336}" type="datetime1">
              <a:rPr lang="ja-JP" altLang="en-US" smtClean="0">
                <a:latin typeface="Times New Roman" pitchFamily="18" charset="0"/>
                <a:ea typeface="ＭＳ Ｐゴシック" pitchFamily="50" charset="-128"/>
              </a:rPr>
              <a:pPr/>
              <a:t>2011/12/18</a:t>
            </a:fld>
            <a:endParaRPr lang="en-US" altLang="ja-JP" smtClean="0">
              <a:latin typeface="Times New Roman" pitchFamily="18" charset="0"/>
              <a:ea typeface="ＭＳ Ｐゴシック" pitchFamily="50" charset="-128"/>
            </a:endParaRPr>
          </a:p>
        </p:txBody>
      </p:sp>
      <p:sp>
        <p:nvSpPr>
          <p:cNvPr id="17416" name="スライド番号プレースホルダ 15"/>
          <p:cNvSpPr>
            <a:spLocks noGrp="1"/>
          </p:cNvSpPr>
          <p:nvPr>
            <p:ph type="sldNum" sz="quarter" idx="11"/>
          </p:nvPr>
        </p:nvSpPr>
        <p:spPr>
          <a:noFill/>
        </p:spPr>
        <p:txBody>
          <a:bodyPr/>
          <a:lstStyle/>
          <a:p>
            <a:fld id="{1CAF2974-685D-413A-A5DD-57B60688C3AE}" type="slidenum">
              <a:rPr lang="en-US" altLang="ja-JP" smtClean="0">
                <a:latin typeface="ＭＳ Ｐゴシック" pitchFamily="50" charset="-128"/>
                <a:ea typeface="ＭＳ Ｐゴシック" pitchFamily="50" charset="-128"/>
              </a:rPr>
              <a:pPr/>
              <a:t>9</a:t>
            </a:fld>
            <a:endParaRPr lang="en-US" altLang="ja-JP" dirty="0" smtClean="0">
              <a:latin typeface="ＭＳ Ｐゴシック" pitchFamily="50" charset="-128"/>
              <a:ea typeface="ＭＳ Ｐゴシック" pitchFamily="50" charset="-128"/>
            </a:endParaRPr>
          </a:p>
        </p:txBody>
      </p:sp>
      <p:pic>
        <p:nvPicPr>
          <p:cNvPr id="17" name="コンテンツ プレースホルダ 5" descr="ＢＭＷ.jpg"/>
          <p:cNvPicPr>
            <a:picLocks noChangeAspect="1"/>
          </p:cNvPicPr>
          <p:nvPr/>
        </p:nvPicPr>
        <p:blipFill>
          <a:blip r:embed="rId2" cstate="print"/>
          <a:srcRect/>
          <a:stretch>
            <a:fillRect/>
          </a:stretch>
        </p:blipFill>
        <p:spPr bwMode="auto">
          <a:xfrm>
            <a:off x="323850" y="2636838"/>
            <a:ext cx="2609850" cy="1922462"/>
          </a:xfrm>
          <a:prstGeom prst="rect">
            <a:avLst/>
          </a:prstGeom>
          <a:noFill/>
          <a:ln w="9525">
            <a:noFill/>
            <a:miter lim="800000"/>
            <a:headEnd/>
            <a:tailEnd/>
          </a:ln>
        </p:spPr>
      </p:pic>
      <p:pic>
        <p:nvPicPr>
          <p:cNvPr id="18" name="図 17" descr="BVLGARI_wachi.jpg"/>
          <p:cNvPicPr>
            <a:picLocks noChangeAspect="1"/>
          </p:cNvPicPr>
          <p:nvPr/>
        </p:nvPicPr>
        <p:blipFill>
          <a:blip r:embed="rId3" cstate="print"/>
          <a:srcRect/>
          <a:stretch>
            <a:fillRect/>
          </a:stretch>
        </p:blipFill>
        <p:spPr bwMode="auto">
          <a:xfrm>
            <a:off x="1331913" y="4941888"/>
            <a:ext cx="2657475" cy="1495425"/>
          </a:xfrm>
          <a:prstGeom prst="rect">
            <a:avLst/>
          </a:prstGeom>
          <a:noFill/>
          <a:ln w="9525">
            <a:noFill/>
            <a:miter lim="800000"/>
            <a:headEnd/>
            <a:tailEnd/>
          </a:ln>
        </p:spPr>
      </p:pic>
      <p:pic>
        <p:nvPicPr>
          <p:cNvPr id="19" name="図 18" descr="サマーウォーズ.jpg"/>
          <p:cNvPicPr>
            <a:picLocks noChangeAspect="1"/>
          </p:cNvPicPr>
          <p:nvPr/>
        </p:nvPicPr>
        <p:blipFill>
          <a:blip r:embed="rId4" cstate="print"/>
          <a:srcRect/>
          <a:stretch>
            <a:fillRect/>
          </a:stretch>
        </p:blipFill>
        <p:spPr bwMode="auto">
          <a:xfrm>
            <a:off x="4427538" y="2924175"/>
            <a:ext cx="4111625" cy="2316163"/>
          </a:xfrm>
          <a:prstGeom prst="rect">
            <a:avLst/>
          </a:prstGeom>
          <a:noFill/>
          <a:ln w="9525">
            <a:noFill/>
            <a:miter lim="800000"/>
            <a:headEnd/>
            <a:tailEnd/>
          </a:ln>
        </p:spPr>
      </p:pic>
      <p:sp>
        <p:nvSpPr>
          <p:cNvPr id="20" name="円/楕円 19"/>
          <p:cNvSpPr/>
          <p:nvPr/>
        </p:nvSpPr>
        <p:spPr>
          <a:xfrm>
            <a:off x="1187450" y="3716338"/>
            <a:ext cx="1568450" cy="55403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21" name="円/楕円 20"/>
          <p:cNvSpPr/>
          <p:nvPr/>
        </p:nvSpPr>
        <p:spPr>
          <a:xfrm>
            <a:off x="5940425" y="4797425"/>
            <a:ext cx="2292350" cy="5032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22" name="円/楕円 21"/>
          <p:cNvSpPr/>
          <p:nvPr/>
        </p:nvSpPr>
        <p:spPr>
          <a:xfrm>
            <a:off x="1835150" y="5013325"/>
            <a:ext cx="1870075" cy="10652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srgbClr val="FFFFFF"/>
              </a:solidFill>
            </a:endParaRPr>
          </a:p>
        </p:txBody>
      </p:sp>
      <p:sp>
        <p:nvSpPr>
          <p:cNvPr id="23" name="テキスト ボックス 22"/>
          <p:cNvSpPr txBox="1">
            <a:spLocks noChangeArrowheads="1"/>
          </p:cNvSpPr>
          <p:nvPr/>
        </p:nvSpPr>
        <p:spPr bwMode="auto">
          <a:xfrm>
            <a:off x="395288" y="4581525"/>
            <a:ext cx="2303462" cy="307975"/>
          </a:xfrm>
          <a:prstGeom prst="rect">
            <a:avLst/>
          </a:prstGeom>
          <a:noFill/>
          <a:ln w="9525">
            <a:noFill/>
            <a:miter lim="800000"/>
            <a:headEnd/>
            <a:tailEnd/>
          </a:ln>
        </p:spPr>
        <p:txBody>
          <a:bodyPr>
            <a:spAutoFit/>
          </a:bodyPr>
          <a:lstStyle/>
          <a:p>
            <a:r>
              <a:rPr lang="ja-JP" altLang="en-US" sz="1400">
                <a:latin typeface="HGP明朝B" pitchFamily="18" charset="-128"/>
                <a:ea typeface="HGP明朝B" pitchFamily="18" charset="-128"/>
              </a:rPr>
              <a:t>映画「</a:t>
            </a:r>
            <a:r>
              <a:rPr lang="en-US" altLang="ja-JP" sz="1400">
                <a:latin typeface="HGP明朝B" pitchFamily="18" charset="-128"/>
                <a:ea typeface="HGP明朝B" pitchFamily="18" charset="-128"/>
              </a:rPr>
              <a:t>007</a:t>
            </a:r>
            <a:r>
              <a:rPr lang="ja-JP" altLang="en-US" sz="1400">
                <a:latin typeface="HGP明朝B" pitchFamily="18" charset="-128"/>
                <a:ea typeface="HGP明朝B" pitchFamily="18" charset="-128"/>
              </a:rPr>
              <a:t>」シリーズ　</a:t>
            </a:r>
            <a:r>
              <a:rPr lang="en-US" altLang="ja-JP" sz="1400">
                <a:latin typeface="HGP明朝B" pitchFamily="18" charset="-128"/>
                <a:ea typeface="HGP明朝B" pitchFamily="18" charset="-128"/>
              </a:rPr>
              <a:t>BMW</a:t>
            </a:r>
          </a:p>
        </p:txBody>
      </p:sp>
      <p:sp>
        <p:nvSpPr>
          <p:cNvPr id="24" name="テキスト ボックス 23"/>
          <p:cNvSpPr txBox="1">
            <a:spLocks noChangeArrowheads="1"/>
          </p:cNvSpPr>
          <p:nvPr/>
        </p:nvSpPr>
        <p:spPr bwMode="auto">
          <a:xfrm>
            <a:off x="4500563" y="5373688"/>
            <a:ext cx="4032250" cy="307975"/>
          </a:xfrm>
          <a:prstGeom prst="rect">
            <a:avLst/>
          </a:prstGeom>
          <a:noFill/>
          <a:ln w="9525">
            <a:noFill/>
            <a:miter lim="800000"/>
            <a:headEnd/>
            <a:tailEnd/>
          </a:ln>
        </p:spPr>
        <p:txBody>
          <a:bodyPr>
            <a:spAutoFit/>
          </a:bodyPr>
          <a:lstStyle/>
          <a:p>
            <a:r>
              <a:rPr lang="ja-JP" altLang="en-US" sz="1400">
                <a:latin typeface="HG明朝B" pitchFamily="17" charset="-128"/>
                <a:ea typeface="HG明朝B" pitchFamily="17" charset="-128"/>
              </a:rPr>
              <a:t>映画「サマー・ウォーズ」ニンテンドー</a:t>
            </a:r>
            <a:r>
              <a:rPr lang="en-US" altLang="ja-JP" sz="1400">
                <a:latin typeface="HG明朝B" pitchFamily="17" charset="-128"/>
                <a:ea typeface="HG明朝B" pitchFamily="17" charset="-128"/>
              </a:rPr>
              <a:t>DS</a:t>
            </a:r>
          </a:p>
        </p:txBody>
      </p:sp>
      <p:sp>
        <p:nvSpPr>
          <p:cNvPr id="25" name="テキスト ボックス 24"/>
          <p:cNvSpPr txBox="1">
            <a:spLocks noChangeArrowheads="1"/>
          </p:cNvSpPr>
          <p:nvPr/>
        </p:nvSpPr>
        <p:spPr bwMode="auto">
          <a:xfrm>
            <a:off x="1258888" y="6381750"/>
            <a:ext cx="3384550" cy="307975"/>
          </a:xfrm>
          <a:prstGeom prst="rect">
            <a:avLst/>
          </a:prstGeom>
          <a:noFill/>
          <a:ln w="9525">
            <a:noFill/>
            <a:miter lim="800000"/>
            <a:headEnd/>
            <a:tailEnd/>
          </a:ln>
        </p:spPr>
        <p:txBody>
          <a:bodyPr>
            <a:spAutoFit/>
          </a:bodyPr>
          <a:lstStyle/>
          <a:p>
            <a:r>
              <a:rPr lang="ja-JP" altLang="en-US" sz="1400">
                <a:latin typeface="HG明朝B" pitchFamily="17" charset="-128"/>
                <a:ea typeface="HG明朝B" pitchFamily="17" charset="-128"/>
              </a:rPr>
              <a:t>映画「マイノリティ・リポート」</a:t>
            </a:r>
            <a:r>
              <a:rPr lang="en-US" altLang="ja-JP" sz="1400">
                <a:latin typeface="HG明朝B" pitchFamily="17" charset="-128"/>
                <a:ea typeface="HG明朝B" pitchFamily="17" charset="-128"/>
              </a:rPr>
              <a:t>OMEGA</a:t>
            </a:r>
          </a:p>
        </p:txBody>
      </p:sp>
      <p:sp>
        <p:nvSpPr>
          <p:cNvPr id="26" name="正方形/長方形 25"/>
          <p:cNvSpPr/>
          <p:nvPr/>
        </p:nvSpPr>
        <p:spPr>
          <a:xfrm>
            <a:off x="4716016" y="5805264"/>
            <a:ext cx="4032448" cy="504056"/>
          </a:xfrm>
          <a:prstGeom prst="rect">
            <a:avLst/>
          </a:prstGeom>
          <a:solidFill>
            <a:srgbClr val="FFFF99"/>
          </a:solidFill>
          <a:ln>
            <a:solidFill>
              <a:srgbClr val="D6C1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tx1"/>
                </a:solidFill>
              </a:rPr>
              <a:t>以下プロダクト・プレイスメントをＰＰと略す。</a:t>
            </a:r>
            <a:endParaRPr kumimoji="1" lang="ja-JP" altLang="en-US" sz="16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par>
                                <p:cTn id="11" presetID="9"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dissolve">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1000" fill="hold"/>
                                        <p:tgtEl>
                                          <p:spTgt spid="23"/>
                                        </p:tgtEl>
                                        <p:attrNameLst>
                                          <p:attrName>ppt_w</p:attrName>
                                        </p:attrNameLst>
                                      </p:cBhvr>
                                      <p:tavLst>
                                        <p:tav tm="0">
                                          <p:val>
                                            <p:strVal val="#ppt_w*0.70"/>
                                          </p:val>
                                        </p:tav>
                                        <p:tav tm="100000">
                                          <p:val>
                                            <p:strVal val="#ppt_w"/>
                                          </p:val>
                                        </p:tav>
                                      </p:tavLst>
                                    </p:anim>
                                    <p:anim calcmode="lin" valueType="num">
                                      <p:cBhvr>
                                        <p:cTn id="19" dur="1000" fill="hold"/>
                                        <p:tgtEl>
                                          <p:spTgt spid="23"/>
                                        </p:tgtEl>
                                        <p:attrNameLst>
                                          <p:attrName>ppt_h</p:attrName>
                                        </p:attrNameLst>
                                      </p:cBhvr>
                                      <p:tavLst>
                                        <p:tav tm="0">
                                          <p:val>
                                            <p:strVal val="#ppt_h"/>
                                          </p:val>
                                        </p:tav>
                                        <p:tav tm="100000">
                                          <p:val>
                                            <p:strVal val="#ppt_h"/>
                                          </p:val>
                                        </p:tav>
                                      </p:tavLst>
                                    </p:anim>
                                    <p:animEffect transition="in" filter="fade">
                                      <p:cBhvr>
                                        <p:cTn id="20" dur="1000"/>
                                        <p:tgtEl>
                                          <p:spTgt spid="23"/>
                                        </p:tgtEl>
                                      </p:cBhvr>
                                    </p:animEffect>
                                  </p:childTnLst>
                                </p:cTn>
                              </p:par>
                              <p:par>
                                <p:cTn id="21" presetID="55"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1000" fill="hold"/>
                                        <p:tgtEl>
                                          <p:spTgt spid="24"/>
                                        </p:tgtEl>
                                        <p:attrNameLst>
                                          <p:attrName>ppt_w</p:attrName>
                                        </p:attrNameLst>
                                      </p:cBhvr>
                                      <p:tavLst>
                                        <p:tav tm="0">
                                          <p:val>
                                            <p:strVal val="#ppt_w*0.70"/>
                                          </p:val>
                                        </p:tav>
                                        <p:tav tm="100000">
                                          <p:val>
                                            <p:strVal val="#ppt_w"/>
                                          </p:val>
                                        </p:tav>
                                      </p:tavLst>
                                    </p:anim>
                                    <p:anim calcmode="lin" valueType="num">
                                      <p:cBhvr>
                                        <p:cTn id="24" dur="1000" fill="hold"/>
                                        <p:tgtEl>
                                          <p:spTgt spid="24"/>
                                        </p:tgtEl>
                                        <p:attrNameLst>
                                          <p:attrName>ppt_h</p:attrName>
                                        </p:attrNameLst>
                                      </p:cBhvr>
                                      <p:tavLst>
                                        <p:tav tm="0">
                                          <p:val>
                                            <p:strVal val="#ppt_h"/>
                                          </p:val>
                                        </p:tav>
                                        <p:tav tm="100000">
                                          <p:val>
                                            <p:strVal val="#ppt_h"/>
                                          </p:val>
                                        </p:tav>
                                      </p:tavLst>
                                    </p:anim>
                                    <p:animEffect transition="in" filter="fade">
                                      <p:cBhvr>
                                        <p:cTn id="25" dur="1000"/>
                                        <p:tgtEl>
                                          <p:spTgt spid="24"/>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1000" fill="hold"/>
                                        <p:tgtEl>
                                          <p:spTgt spid="25"/>
                                        </p:tgtEl>
                                        <p:attrNameLst>
                                          <p:attrName>ppt_w</p:attrName>
                                        </p:attrNameLst>
                                      </p:cBhvr>
                                      <p:tavLst>
                                        <p:tav tm="0">
                                          <p:val>
                                            <p:strVal val="#ppt_w*0.70"/>
                                          </p:val>
                                        </p:tav>
                                        <p:tav tm="100000">
                                          <p:val>
                                            <p:strVal val="#ppt_w"/>
                                          </p:val>
                                        </p:tav>
                                      </p:tavLst>
                                    </p:anim>
                                    <p:anim calcmode="lin" valueType="num">
                                      <p:cBhvr>
                                        <p:cTn id="29" dur="1000" fill="hold"/>
                                        <p:tgtEl>
                                          <p:spTgt spid="25"/>
                                        </p:tgtEl>
                                        <p:attrNameLst>
                                          <p:attrName>ppt_h</p:attrName>
                                        </p:attrNameLst>
                                      </p:cBhvr>
                                      <p:tavLst>
                                        <p:tav tm="0">
                                          <p:val>
                                            <p:strVal val="#ppt_h"/>
                                          </p:val>
                                        </p:tav>
                                        <p:tav tm="100000">
                                          <p:val>
                                            <p:strVal val="#ppt_h"/>
                                          </p:val>
                                        </p:tav>
                                      </p:tavLst>
                                    </p:anim>
                                    <p:animEffect transition="in" filter="fade">
                                      <p:cBhvr>
                                        <p:cTn id="30" dur="10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down)">
                                      <p:cBhvr>
                                        <p:cTn id="35" dur="500"/>
                                        <p:tgtEl>
                                          <p:spTgt spid="21"/>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ipe(down)">
                                      <p:cBhvr>
                                        <p:cTn id="38" dur="500"/>
                                        <p:tgtEl>
                                          <p:spTgt spid="20"/>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p:bldP spid="24" grpId="0"/>
      <p:bldP spid="25"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3645</TotalTime>
  <Words>2821</Words>
  <Application>Microsoft Office PowerPoint</Application>
  <PresentationFormat>画面に合わせる (4:3)</PresentationFormat>
  <Paragraphs>480</Paragraphs>
  <Slides>47</Slides>
  <Notes>10</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47</vt:i4>
      </vt:variant>
    </vt:vector>
  </HeadingPairs>
  <TitlesOfParts>
    <vt:vector size="49" baseType="lpstr">
      <vt:lpstr>Office テーマ</vt:lpstr>
      <vt:lpstr>Microsoft Office Excel 97-2003 ワークシート</vt:lpstr>
      <vt:lpstr>スライド 1</vt:lpstr>
      <vt:lpstr>目次</vt:lpstr>
      <vt:lpstr>日本のCM広告</vt:lpstr>
      <vt:lpstr>スライド 4</vt:lpstr>
      <vt:lpstr>スライド 5</vt:lpstr>
      <vt:lpstr>近年浮上してきている問題点</vt:lpstr>
      <vt:lpstr>問題意識</vt:lpstr>
      <vt:lpstr>スライド 8</vt:lpstr>
      <vt:lpstr>プロダクト・プレイスメントとは…</vt:lpstr>
      <vt:lpstr>スライド 10</vt:lpstr>
      <vt:lpstr>DAGMER理論</vt:lpstr>
      <vt:lpstr>なぜ今注目されているのか？</vt:lpstr>
      <vt:lpstr>ストーリー性のもつ効果</vt:lpstr>
      <vt:lpstr>ＣMとＰＰのストーリー性は違うのか？</vt:lpstr>
      <vt:lpstr>ＰＰの失敗例</vt:lpstr>
      <vt:lpstr>スライド 16</vt:lpstr>
      <vt:lpstr>スライド 17</vt:lpstr>
      <vt:lpstr>研究目的</vt:lpstr>
      <vt:lpstr>★企業インタビュー調査</vt:lpstr>
      <vt:lpstr>企業調査</vt:lpstr>
      <vt:lpstr>スライド 21</vt:lpstr>
      <vt:lpstr>インタビュー調査から</vt:lpstr>
      <vt:lpstr>仮説の導出①[学術的]</vt:lpstr>
      <vt:lpstr>スライド 24</vt:lpstr>
      <vt:lpstr>スライド 25</vt:lpstr>
      <vt:lpstr>仮説①</vt:lpstr>
      <vt:lpstr>スライド 27</vt:lpstr>
      <vt:lpstr>仮説の導出②</vt:lpstr>
      <vt:lpstr>仮説の導出②</vt:lpstr>
      <vt:lpstr>スライド 30</vt:lpstr>
      <vt:lpstr>相補効果、相乗効果が生じる条件</vt:lpstr>
      <vt:lpstr>スライド 32</vt:lpstr>
      <vt:lpstr>PPの４分類</vt:lpstr>
      <vt:lpstr>スライド 34</vt:lpstr>
      <vt:lpstr>PPの４分類</vt:lpstr>
      <vt:lpstr>仮説② </vt:lpstr>
      <vt:lpstr>スライド 37</vt:lpstr>
      <vt:lpstr>スライド 38</vt:lpstr>
      <vt:lpstr>仮説１の検証</vt:lpstr>
      <vt:lpstr>仮説１の検証結果より</vt:lpstr>
      <vt:lpstr>仮説２系１の検証</vt:lpstr>
      <vt:lpstr>スライド 42</vt:lpstr>
      <vt:lpstr>スライド 43</vt:lpstr>
      <vt:lpstr>スライド 44</vt:lpstr>
      <vt:lpstr>参考文献・ＵＲＬ</vt:lpstr>
      <vt:lpstr>スライド 46</vt:lpstr>
      <vt:lpstr>スライド 47</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bm0901322</dc:creator>
  <cp:lastModifiedBy>みやこ</cp:lastModifiedBy>
  <cp:revision>353</cp:revision>
  <cp:lastPrinted>2011-10-03T06:10:03Z</cp:lastPrinted>
  <dcterms:created xsi:type="dcterms:W3CDTF">2011-09-17T03:25:03Z</dcterms:created>
  <dcterms:modified xsi:type="dcterms:W3CDTF">2011-12-18T12:13:13Z</dcterms:modified>
</cp:coreProperties>
</file>